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5"/>
  </p:notesMasterIdLst>
  <p:sldIdLst>
    <p:sldId id="256" r:id="rId2"/>
    <p:sldId id="257" r:id="rId3"/>
    <p:sldId id="258" r:id="rId4"/>
    <p:sldId id="259" r:id="rId5"/>
    <p:sldId id="302" r:id="rId6"/>
    <p:sldId id="260" r:id="rId7"/>
    <p:sldId id="261" r:id="rId8"/>
    <p:sldId id="262" r:id="rId9"/>
    <p:sldId id="263" r:id="rId10"/>
    <p:sldId id="285" r:id="rId11"/>
    <p:sldId id="288" r:id="rId12"/>
    <p:sldId id="289" r:id="rId13"/>
    <p:sldId id="297" r:id="rId14"/>
    <p:sldId id="286" r:id="rId15"/>
    <p:sldId id="290" r:id="rId16"/>
    <p:sldId id="291" r:id="rId17"/>
    <p:sldId id="292" r:id="rId18"/>
    <p:sldId id="293" r:id="rId19"/>
    <p:sldId id="276" r:id="rId20"/>
    <p:sldId id="294" r:id="rId21"/>
    <p:sldId id="282" r:id="rId22"/>
    <p:sldId id="303" r:id="rId23"/>
    <p:sldId id="304"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nishq Milind Borse" initials="" lastIdx="2" clrIdx="0"/>
  <p:cmAuthor id="1" name="Viviane Stov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5C6BC-9533-4948-9139-166CAE706BB4}" v="50" dt="2023-12-11T13:39:12.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039" autoAdjust="0"/>
  </p:normalViewPr>
  <p:slideViewPr>
    <p:cSldViewPr snapToGrid="0">
      <p:cViewPr varScale="1">
        <p:scale>
          <a:sx n="146" d="100"/>
          <a:sy n="146" d="100"/>
        </p:scale>
        <p:origin x="108"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08T20:26:38.806" idx="2">
    <p:pos x="6000" y="100"/>
    <p:text>Work in progress</p:text>
  </p:cm>
  <p:cm authorId="0" dt="2023-12-10T16:40:50.303" idx="1">
    <p:pos x="6000" y="0"/>
    <p:text>Hello Professor, I was not sure about what exactly is required. I am still trying to put all the pieces together, please let me know if any changes need to be made.</p:text>
  </p:cm>
  <p:cm authorId="1" dt="2023-12-10T16:40:50.303" idx="1">
    <p:pos x="6000" y="0"/>
    <p:text>This looks good so far.  I have no comments besides make sure it is done by 10 am tomorrow!</p:text>
  </p:cm>
</p:cmLst>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7F89A-C5EE-46BB-B5FD-53E9E9A00E2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234A6CC-A199-499B-8552-01943482B924}">
      <dgm:prSet/>
      <dgm:spPr/>
      <dgm:t>
        <a:bodyPr/>
        <a:lstStyle/>
        <a:p>
          <a:r>
            <a:rPr lang="en-US" b="1" dirty="0"/>
            <a:t>The what:</a:t>
          </a:r>
          <a:endParaRPr lang="en-US" dirty="0"/>
        </a:p>
      </dgm:t>
    </dgm:pt>
    <dgm:pt modelId="{11E7B97A-0776-49BE-B6E2-0E6F5080E948}" type="parTrans" cxnId="{FE24F659-75CD-4247-BC1B-BB65CB60CBC9}">
      <dgm:prSet/>
      <dgm:spPr/>
      <dgm:t>
        <a:bodyPr/>
        <a:lstStyle/>
        <a:p>
          <a:endParaRPr lang="en-US"/>
        </a:p>
      </dgm:t>
    </dgm:pt>
    <dgm:pt modelId="{646D616E-7242-4A0F-BE6C-76BCA1475488}" type="sibTrans" cxnId="{FE24F659-75CD-4247-BC1B-BB65CB60CBC9}">
      <dgm:prSet/>
      <dgm:spPr/>
      <dgm:t>
        <a:bodyPr/>
        <a:lstStyle/>
        <a:p>
          <a:endParaRPr lang="en-US"/>
        </a:p>
      </dgm:t>
    </dgm:pt>
    <dgm:pt modelId="{F6436DC0-B656-4B0B-8D4F-8178ED1D83DE}">
      <dgm:prSet/>
      <dgm:spPr/>
      <dgm:t>
        <a:bodyPr/>
        <a:lstStyle/>
        <a:p>
          <a:r>
            <a:rPr lang="en-US" dirty="0"/>
            <a:t>Russian Cyber attack (Russian Tsunami)  has impacted numerous organizations, including Inject Healthcare. The breach led to the exposure of sensitive health and personal data, raising substantial compliance and security concerns.</a:t>
          </a:r>
        </a:p>
      </dgm:t>
    </dgm:pt>
    <dgm:pt modelId="{95585479-BDEB-4BD1-BAFA-283003C038E8}" type="parTrans" cxnId="{9FC46B01-4613-4849-BBCB-6A5EED43E83C}">
      <dgm:prSet/>
      <dgm:spPr/>
      <dgm:t>
        <a:bodyPr/>
        <a:lstStyle/>
        <a:p>
          <a:endParaRPr lang="en-US"/>
        </a:p>
      </dgm:t>
    </dgm:pt>
    <dgm:pt modelId="{396B01C5-B6CC-44A9-8E66-171A4925AE04}" type="sibTrans" cxnId="{9FC46B01-4613-4849-BBCB-6A5EED43E83C}">
      <dgm:prSet/>
      <dgm:spPr/>
      <dgm:t>
        <a:bodyPr/>
        <a:lstStyle/>
        <a:p>
          <a:endParaRPr lang="en-US"/>
        </a:p>
      </dgm:t>
    </dgm:pt>
    <dgm:pt modelId="{2F31F4CF-CC58-4333-ABF4-454428B385C0}">
      <dgm:prSet/>
      <dgm:spPr/>
      <dgm:t>
        <a:bodyPr/>
        <a:lstStyle/>
        <a:p>
          <a:r>
            <a:rPr lang="en-US" dirty="0"/>
            <a:t>Over 500 million records containing USP PII has been leaked exposing their customer’s health information in violation of HIPAA. These organizations have received two bomb threats that have forced evacuation of patients and doctor’ alike in the NY and MA areas.</a:t>
          </a:r>
        </a:p>
      </dgm:t>
    </dgm:pt>
    <dgm:pt modelId="{B1AE3EC2-26CC-4DEC-B151-ECCF4FB154CB}" type="parTrans" cxnId="{7C681EAF-85D2-422D-B25A-780B2F23627D}">
      <dgm:prSet/>
      <dgm:spPr/>
      <dgm:t>
        <a:bodyPr/>
        <a:lstStyle/>
        <a:p>
          <a:endParaRPr lang="en-US"/>
        </a:p>
      </dgm:t>
    </dgm:pt>
    <dgm:pt modelId="{073A0D87-3D18-4573-8336-EA6E63537FEB}" type="sibTrans" cxnId="{7C681EAF-85D2-422D-B25A-780B2F23627D}">
      <dgm:prSet/>
      <dgm:spPr/>
      <dgm:t>
        <a:bodyPr/>
        <a:lstStyle/>
        <a:p>
          <a:endParaRPr lang="en-US"/>
        </a:p>
      </dgm:t>
    </dgm:pt>
    <dgm:pt modelId="{2A37E366-D0A5-4350-AFB7-F41081FC3554}">
      <dgm:prSet/>
      <dgm:spPr/>
      <dgm:t>
        <a:bodyPr/>
        <a:lstStyle/>
        <a:p>
          <a:r>
            <a:rPr lang="en-US" dirty="0"/>
            <a:t>200,000+ organizations affected.</a:t>
          </a:r>
        </a:p>
      </dgm:t>
    </dgm:pt>
    <dgm:pt modelId="{056DD700-DC3A-407E-AC03-15D3B92009D2}" type="parTrans" cxnId="{7C18B4FA-40E3-4C38-8C87-0B00EE285DCB}">
      <dgm:prSet/>
      <dgm:spPr/>
      <dgm:t>
        <a:bodyPr/>
        <a:lstStyle/>
        <a:p>
          <a:endParaRPr lang="en-US"/>
        </a:p>
      </dgm:t>
    </dgm:pt>
    <dgm:pt modelId="{6279BFCC-4D33-456F-B2B8-2C8C7509B782}" type="sibTrans" cxnId="{7C18B4FA-40E3-4C38-8C87-0B00EE285DCB}">
      <dgm:prSet/>
      <dgm:spPr/>
      <dgm:t>
        <a:bodyPr/>
        <a:lstStyle/>
        <a:p>
          <a:endParaRPr lang="en-US"/>
        </a:p>
      </dgm:t>
    </dgm:pt>
    <dgm:pt modelId="{BA360A63-20FC-40C6-AF65-8F5C6A53F8E5}">
      <dgm:prSet/>
      <dgm:spPr/>
      <dgm:t>
        <a:bodyPr/>
        <a:lstStyle/>
        <a:p>
          <a:r>
            <a:rPr lang="en-US" b="1"/>
            <a:t>What is our mission?</a:t>
          </a:r>
          <a:endParaRPr lang="en-US"/>
        </a:p>
      </dgm:t>
    </dgm:pt>
    <dgm:pt modelId="{A40A3846-2262-48A5-B9A2-635CB9772CBC}" type="parTrans" cxnId="{973D0A00-B27A-4512-9612-D51551CDB3E6}">
      <dgm:prSet/>
      <dgm:spPr/>
      <dgm:t>
        <a:bodyPr/>
        <a:lstStyle/>
        <a:p>
          <a:endParaRPr lang="en-US"/>
        </a:p>
      </dgm:t>
    </dgm:pt>
    <dgm:pt modelId="{1EDA5F1A-01F5-4FE9-B5A5-D67AD9E99803}" type="sibTrans" cxnId="{973D0A00-B27A-4512-9612-D51551CDB3E6}">
      <dgm:prSet/>
      <dgm:spPr/>
      <dgm:t>
        <a:bodyPr/>
        <a:lstStyle/>
        <a:p>
          <a:endParaRPr lang="en-US"/>
        </a:p>
      </dgm:t>
    </dgm:pt>
    <dgm:pt modelId="{4B826FCD-6968-4486-9FEF-B34114D2C106}">
      <dgm:prSet/>
      <dgm:spPr/>
      <dgm:t>
        <a:bodyPr/>
        <a:lstStyle/>
        <a:p>
          <a:r>
            <a:rPr lang="en-US" dirty="0"/>
            <a:t>Provide consultation to an organization </a:t>
          </a:r>
          <a:r>
            <a:rPr lang="en-US" b="1" dirty="0"/>
            <a:t>INJECT HEALTHCARE</a:t>
          </a:r>
          <a:endParaRPr lang="en-US" dirty="0"/>
        </a:p>
      </dgm:t>
    </dgm:pt>
    <dgm:pt modelId="{E18F9C38-0CBE-40BA-9895-8C5FF65E517D}" type="parTrans" cxnId="{C402D6EA-C976-4CC2-AFF5-1348F979AFB2}">
      <dgm:prSet/>
      <dgm:spPr/>
      <dgm:t>
        <a:bodyPr/>
        <a:lstStyle/>
        <a:p>
          <a:endParaRPr lang="en-US"/>
        </a:p>
      </dgm:t>
    </dgm:pt>
    <dgm:pt modelId="{E65BF947-3549-4D80-97B6-0BFA25FFF7B4}" type="sibTrans" cxnId="{C402D6EA-C976-4CC2-AFF5-1348F979AFB2}">
      <dgm:prSet/>
      <dgm:spPr/>
      <dgm:t>
        <a:bodyPr/>
        <a:lstStyle/>
        <a:p>
          <a:endParaRPr lang="en-US"/>
        </a:p>
      </dgm:t>
    </dgm:pt>
    <dgm:pt modelId="{179C8219-D2F0-4BF5-89C4-E21052D0BF37}">
      <dgm:prSet/>
      <dgm:spPr/>
      <dgm:t>
        <a:bodyPr/>
        <a:lstStyle/>
        <a:p>
          <a:r>
            <a:rPr lang="en-US"/>
            <a:t>Find out which laws &amp; regulations have been violated due to these breaches?</a:t>
          </a:r>
        </a:p>
      </dgm:t>
    </dgm:pt>
    <dgm:pt modelId="{4F9A5A2B-5B51-4682-9DAC-68235C0BCFE3}" type="parTrans" cxnId="{CA4530DA-6094-4865-9423-1FB78B4ABE86}">
      <dgm:prSet/>
      <dgm:spPr/>
      <dgm:t>
        <a:bodyPr/>
        <a:lstStyle/>
        <a:p>
          <a:endParaRPr lang="en-US"/>
        </a:p>
      </dgm:t>
    </dgm:pt>
    <dgm:pt modelId="{D24A4D47-49D2-4CDD-9F95-FDF7FE93A59A}" type="sibTrans" cxnId="{CA4530DA-6094-4865-9423-1FB78B4ABE86}">
      <dgm:prSet/>
      <dgm:spPr/>
      <dgm:t>
        <a:bodyPr/>
        <a:lstStyle/>
        <a:p>
          <a:endParaRPr lang="en-US"/>
        </a:p>
      </dgm:t>
    </dgm:pt>
    <dgm:pt modelId="{ABAD4732-E7F0-4269-8387-9055D732AA5F}">
      <dgm:prSet/>
      <dgm:spPr/>
      <dgm:t>
        <a:bodyPr/>
        <a:lstStyle/>
        <a:p>
          <a:r>
            <a:rPr lang="en-US"/>
            <a:t>Provide a summary of all breaches and find out how they violated the laws/regulations?</a:t>
          </a:r>
        </a:p>
      </dgm:t>
    </dgm:pt>
    <dgm:pt modelId="{2E915471-903A-49AE-9065-14F00E6474BC}" type="parTrans" cxnId="{BDB248BA-343C-4DE9-9E77-07392CBEC234}">
      <dgm:prSet/>
      <dgm:spPr/>
      <dgm:t>
        <a:bodyPr/>
        <a:lstStyle/>
        <a:p>
          <a:endParaRPr lang="en-US"/>
        </a:p>
      </dgm:t>
    </dgm:pt>
    <dgm:pt modelId="{624BC061-7BBF-46FF-A6DF-F167D01BF574}" type="sibTrans" cxnId="{BDB248BA-343C-4DE9-9E77-07392CBEC234}">
      <dgm:prSet/>
      <dgm:spPr/>
      <dgm:t>
        <a:bodyPr/>
        <a:lstStyle/>
        <a:p>
          <a:endParaRPr lang="en-US"/>
        </a:p>
      </dgm:t>
    </dgm:pt>
    <dgm:pt modelId="{3DC592C4-65E3-4BD1-87A8-BC593BAEE0E3}">
      <dgm:prSet/>
      <dgm:spPr/>
      <dgm:t>
        <a:bodyPr/>
        <a:lstStyle/>
        <a:p>
          <a:r>
            <a:rPr lang="en-US"/>
            <a:t>What framework will be used to identify violations &amp; vulnerabilities due to breaches?</a:t>
          </a:r>
        </a:p>
      </dgm:t>
    </dgm:pt>
    <dgm:pt modelId="{A81725DE-A099-4ACD-941B-90586129EAFC}" type="parTrans" cxnId="{4ED89C0B-FD1A-4376-8CFC-CF6E69CE17F0}">
      <dgm:prSet/>
      <dgm:spPr/>
      <dgm:t>
        <a:bodyPr/>
        <a:lstStyle/>
        <a:p>
          <a:endParaRPr lang="en-US"/>
        </a:p>
      </dgm:t>
    </dgm:pt>
    <dgm:pt modelId="{E82A9313-6C10-42C6-9BA4-A1A4FF1F63BA}" type="sibTrans" cxnId="{4ED89C0B-FD1A-4376-8CFC-CF6E69CE17F0}">
      <dgm:prSet/>
      <dgm:spPr/>
      <dgm:t>
        <a:bodyPr/>
        <a:lstStyle/>
        <a:p>
          <a:endParaRPr lang="en-US"/>
        </a:p>
      </dgm:t>
    </dgm:pt>
    <dgm:pt modelId="{337AA2D0-9145-416F-920A-CC0A19C06EE9}" type="pres">
      <dgm:prSet presAssocID="{61B7F89A-C5EE-46BB-B5FD-53E9E9A00E27}" presName="linearFlow" presStyleCnt="0">
        <dgm:presLayoutVars>
          <dgm:dir/>
          <dgm:animLvl val="lvl"/>
          <dgm:resizeHandles val="exact"/>
        </dgm:presLayoutVars>
      </dgm:prSet>
      <dgm:spPr/>
    </dgm:pt>
    <dgm:pt modelId="{EA5D0887-4413-4DB7-9C68-1A0A8D9509DD}" type="pres">
      <dgm:prSet presAssocID="{D234A6CC-A199-499B-8552-01943482B924}" presName="composite" presStyleCnt="0"/>
      <dgm:spPr/>
    </dgm:pt>
    <dgm:pt modelId="{C921BB8B-B6DA-47A4-9AB0-4F27E9359B3E}" type="pres">
      <dgm:prSet presAssocID="{D234A6CC-A199-499B-8552-01943482B924}" presName="parentText" presStyleLbl="alignNode1" presStyleIdx="0" presStyleCnt="2">
        <dgm:presLayoutVars>
          <dgm:chMax val="1"/>
          <dgm:bulletEnabled val="1"/>
        </dgm:presLayoutVars>
      </dgm:prSet>
      <dgm:spPr/>
    </dgm:pt>
    <dgm:pt modelId="{88753468-B3DA-4777-B306-16DB18D02006}" type="pres">
      <dgm:prSet presAssocID="{D234A6CC-A199-499B-8552-01943482B924}" presName="descendantText" presStyleLbl="alignAcc1" presStyleIdx="0" presStyleCnt="2">
        <dgm:presLayoutVars>
          <dgm:bulletEnabled val="1"/>
        </dgm:presLayoutVars>
      </dgm:prSet>
      <dgm:spPr/>
    </dgm:pt>
    <dgm:pt modelId="{61D78AFF-F3DE-48A9-827E-463804D738DA}" type="pres">
      <dgm:prSet presAssocID="{646D616E-7242-4A0F-BE6C-76BCA1475488}" presName="sp" presStyleCnt="0"/>
      <dgm:spPr/>
    </dgm:pt>
    <dgm:pt modelId="{F6D35DC2-EFB3-435C-8B40-0F34159F2879}" type="pres">
      <dgm:prSet presAssocID="{BA360A63-20FC-40C6-AF65-8F5C6A53F8E5}" presName="composite" presStyleCnt="0"/>
      <dgm:spPr/>
    </dgm:pt>
    <dgm:pt modelId="{D00C9CE3-AC8C-43B3-83BB-3F49D088DC92}" type="pres">
      <dgm:prSet presAssocID="{BA360A63-20FC-40C6-AF65-8F5C6A53F8E5}" presName="parentText" presStyleLbl="alignNode1" presStyleIdx="1" presStyleCnt="2">
        <dgm:presLayoutVars>
          <dgm:chMax val="1"/>
          <dgm:bulletEnabled val="1"/>
        </dgm:presLayoutVars>
      </dgm:prSet>
      <dgm:spPr/>
    </dgm:pt>
    <dgm:pt modelId="{C74BDF9E-C93D-4EB0-8681-846C6E182392}" type="pres">
      <dgm:prSet presAssocID="{BA360A63-20FC-40C6-AF65-8F5C6A53F8E5}" presName="descendantText" presStyleLbl="alignAcc1" presStyleIdx="1" presStyleCnt="2">
        <dgm:presLayoutVars>
          <dgm:bulletEnabled val="1"/>
        </dgm:presLayoutVars>
      </dgm:prSet>
      <dgm:spPr/>
    </dgm:pt>
  </dgm:ptLst>
  <dgm:cxnLst>
    <dgm:cxn modelId="{973D0A00-B27A-4512-9612-D51551CDB3E6}" srcId="{61B7F89A-C5EE-46BB-B5FD-53E9E9A00E27}" destId="{BA360A63-20FC-40C6-AF65-8F5C6A53F8E5}" srcOrd="1" destOrd="0" parTransId="{A40A3846-2262-48A5-B9A2-635CB9772CBC}" sibTransId="{1EDA5F1A-01F5-4FE9-B5A5-D67AD9E99803}"/>
    <dgm:cxn modelId="{9FC46B01-4613-4849-BBCB-6A5EED43E83C}" srcId="{D234A6CC-A199-499B-8552-01943482B924}" destId="{F6436DC0-B656-4B0B-8D4F-8178ED1D83DE}" srcOrd="0" destOrd="0" parTransId="{95585479-BDEB-4BD1-BAFA-283003C038E8}" sibTransId="{396B01C5-B6CC-44A9-8E66-171A4925AE04}"/>
    <dgm:cxn modelId="{4ED89C0B-FD1A-4376-8CFC-CF6E69CE17F0}" srcId="{BA360A63-20FC-40C6-AF65-8F5C6A53F8E5}" destId="{3DC592C4-65E3-4BD1-87A8-BC593BAEE0E3}" srcOrd="3" destOrd="0" parTransId="{A81725DE-A099-4ACD-941B-90586129EAFC}" sibTransId="{E82A9313-6C10-42C6-9BA4-A1A4FF1F63BA}"/>
    <dgm:cxn modelId="{DEECD01F-6F56-4E94-97F7-B5EE7346978C}" type="presOf" srcId="{ABAD4732-E7F0-4269-8387-9055D732AA5F}" destId="{C74BDF9E-C93D-4EB0-8681-846C6E182392}" srcOrd="0" destOrd="2" presId="urn:microsoft.com/office/officeart/2005/8/layout/chevron2"/>
    <dgm:cxn modelId="{273AEB29-4D53-4DB9-B25B-9E35FD37BAFF}" type="presOf" srcId="{BA360A63-20FC-40C6-AF65-8F5C6A53F8E5}" destId="{D00C9CE3-AC8C-43B3-83BB-3F49D088DC92}" srcOrd="0" destOrd="0" presId="urn:microsoft.com/office/officeart/2005/8/layout/chevron2"/>
    <dgm:cxn modelId="{4553054B-99C9-4532-9FAF-931260B2F1EA}" type="presOf" srcId="{F6436DC0-B656-4B0B-8D4F-8178ED1D83DE}" destId="{88753468-B3DA-4777-B306-16DB18D02006}" srcOrd="0" destOrd="0" presId="urn:microsoft.com/office/officeart/2005/8/layout/chevron2"/>
    <dgm:cxn modelId="{43B0F250-9350-42FC-935D-B94EF22BBB84}" type="presOf" srcId="{179C8219-D2F0-4BF5-89C4-E21052D0BF37}" destId="{C74BDF9E-C93D-4EB0-8681-846C6E182392}" srcOrd="0" destOrd="1" presId="urn:microsoft.com/office/officeart/2005/8/layout/chevron2"/>
    <dgm:cxn modelId="{145C6E55-7A9E-485C-996F-A9306BECCAA3}" type="presOf" srcId="{3DC592C4-65E3-4BD1-87A8-BC593BAEE0E3}" destId="{C74BDF9E-C93D-4EB0-8681-846C6E182392}" srcOrd="0" destOrd="3" presId="urn:microsoft.com/office/officeart/2005/8/layout/chevron2"/>
    <dgm:cxn modelId="{FE24F659-75CD-4247-BC1B-BB65CB60CBC9}" srcId="{61B7F89A-C5EE-46BB-B5FD-53E9E9A00E27}" destId="{D234A6CC-A199-499B-8552-01943482B924}" srcOrd="0" destOrd="0" parTransId="{11E7B97A-0776-49BE-B6E2-0E6F5080E948}" sibTransId="{646D616E-7242-4A0F-BE6C-76BCA1475488}"/>
    <dgm:cxn modelId="{E5155985-19C9-481D-9B10-461A82A37DC7}" type="presOf" srcId="{2F31F4CF-CC58-4333-ABF4-454428B385C0}" destId="{88753468-B3DA-4777-B306-16DB18D02006}" srcOrd="0" destOrd="1" presId="urn:microsoft.com/office/officeart/2005/8/layout/chevron2"/>
    <dgm:cxn modelId="{7C681EAF-85D2-422D-B25A-780B2F23627D}" srcId="{D234A6CC-A199-499B-8552-01943482B924}" destId="{2F31F4CF-CC58-4333-ABF4-454428B385C0}" srcOrd="1" destOrd="0" parTransId="{B1AE3EC2-26CC-4DEC-B151-ECCF4FB154CB}" sibTransId="{073A0D87-3D18-4573-8336-EA6E63537FEB}"/>
    <dgm:cxn modelId="{AB2533B1-1EDC-4238-97B6-7EFE4BC4A2FC}" type="presOf" srcId="{2A37E366-D0A5-4350-AFB7-F41081FC3554}" destId="{88753468-B3DA-4777-B306-16DB18D02006}" srcOrd="0" destOrd="2" presId="urn:microsoft.com/office/officeart/2005/8/layout/chevron2"/>
    <dgm:cxn modelId="{BDB248BA-343C-4DE9-9E77-07392CBEC234}" srcId="{BA360A63-20FC-40C6-AF65-8F5C6A53F8E5}" destId="{ABAD4732-E7F0-4269-8387-9055D732AA5F}" srcOrd="2" destOrd="0" parTransId="{2E915471-903A-49AE-9065-14F00E6474BC}" sibTransId="{624BC061-7BBF-46FF-A6DF-F167D01BF574}"/>
    <dgm:cxn modelId="{98D05EC9-8E75-4058-862D-B349744C2D91}" type="presOf" srcId="{D234A6CC-A199-499B-8552-01943482B924}" destId="{C921BB8B-B6DA-47A4-9AB0-4F27E9359B3E}" srcOrd="0" destOrd="0" presId="urn:microsoft.com/office/officeart/2005/8/layout/chevron2"/>
    <dgm:cxn modelId="{CA4530DA-6094-4865-9423-1FB78B4ABE86}" srcId="{BA360A63-20FC-40C6-AF65-8F5C6A53F8E5}" destId="{179C8219-D2F0-4BF5-89C4-E21052D0BF37}" srcOrd="1" destOrd="0" parTransId="{4F9A5A2B-5B51-4682-9DAC-68235C0BCFE3}" sibTransId="{D24A4D47-49D2-4CDD-9F95-FDF7FE93A59A}"/>
    <dgm:cxn modelId="{26925DE0-000D-41FD-B18B-860BBF735638}" type="presOf" srcId="{4B826FCD-6968-4486-9FEF-B34114D2C106}" destId="{C74BDF9E-C93D-4EB0-8681-846C6E182392}" srcOrd="0" destOrd="0" presId="urn:microsoft.com/office/officeart/2005/8/layout/chevron2"/>
    <dgm:cxn modelId="{C402D6EA-C976-4CC2-AFF5-1348F979AFB2}" srcId="{BA360A63-20FC-40C6-AF65-8F5C6A53F8E5}" destId="{4B826FCD-6968-4486-9FEF-B34114D2C106}" srcOrd="0" destOrd="0" parTransId="{E18F9C38-0CBE-40BA-9895-8C5FF65E517D}" sibTransId="{E65BF947-3549-4D80-97B6-0BFA25FFF7B4}"/>
    <dgm:cxn modelId="{BBBDE4F7-EE38-47A8-B927-7927AC6E6D5B}" type="presOf" srcId="{61B7F89A-C5EE-46BB-B5FD-53E9E9A00E27}" destId="{337AA2D0-9145-416F-920A-CC0A19C06EE9}" srcOrd="0" destOrd="0" presId="urn:microsoft.com/office/officeart/2005/8/layout/chevron2"/>
    <dgm:cxn modelId="{7C18B4FA-40E3-4C38-8C87-0B00EE285DCB}" srcId="{D234A6CC-A199-499B-8552-01943482B924}" destId="{2A37E366-D0A5-4350-AFB7-F41081FC3554}" srcOrd="2" destOrd="0" parTransId="{056DD700-DC3A-407E-AC03-15D3B92009D2}" sibTransId="{6279BFCC-4D33-456F-B2B8-2C8C7509B782}"/>
    <dgm:cxn modelId="{743F7B9E-5769-4A6A-8FC2-D76BB9FC17D7}" type="presParOf" srcId="{337AA2D0-9145-416F-920A-CC0A19C06EE9}" destId="{EA5D0887-4413-4DB7-9C68-1A0A8D9509DD}" srcOrd="0" destOrd="0" presId="urn:microsoft.com/office/officeart/2005/8/layout/chevron2"/>
    <dgm:cxn modelId="{3B03BCDA-1215-4997-8976-FE779ADCAE9B}" type="presParOf" srcId="{EA5D0887-4413-4DB7-9C68-1A0A8D9509DD}" destId="{C921BB8B-B6DA-47A4-9AB0-4F27E9359B3E}" srcOrd="0" destOrd="0" presId="urn:microsoft.com/office/officeart/2005/8/layout/chevron2"/>
    <dgm:cxn modelId="{9E5F63D5-B95B-4D18-82C0-C7474B4FA94D}" type="presParOf" srcId="{EA5D0887-4413-4DB7-9C68-1A0A8D9509DD}" destId="{88753468-B3DA-4777-B306-16DB18D02006}" srcOrd="1" destOrd="0" presId="urn:microsoft.com/office/officeart/2005/8/layout/chevron2"/>
    <dgm:cxn modelId="{80AB3500-1B84-4303-9B7C-452C8279655E}" type="presParOf" srcId="{337AA2D0-9145-416F-920A-CC0A19C06EE9}" destId="{61D78AFF-F3DE-48A9-827E-463804D738DA}" srcOrd="1" destOrd="0" presId="urn:microsoft.com/office/officeart/2005/8/layout/chevron2"/>
    <dgm:cxn modelId="{97A4115E-900D-4F2D-864D-EF99A0C1DD74}" type="presParOf" srcId="{337AA2D0-9145-416F-920A-CC0A19C06EE9}" destId="{F6D35DC2-EFB3-435C-8B40-0F34159F2879}" srcOrd="2" destOrd="0" presId="urn:microsoft.com/office/officeart/2005/8/layout/chevron2"/>
    <dgm:cxn modelId="{8DE868BE-B901-4F5B-A621-33445D5281B5}" type="presParOf" srcId="{F6D35DC2-EFB3-435C-8B40-0F34159F2879}" destId="{D00C9CE3-AC8C-43B3-83BB-3F49D088DC92}" srcOrd="0" destOrd="0" presId="urn:microsoft.com/office/officeart/2005/8/layout/chevron2"/>
    <dgm:cxn modelId="{23357B7C-FFF5-420E-A2CC-D670CD6B2F47}" type="presParOf" srcId="{F6D35DC2-EFB3-435C-8B40-0F34159F2879}" destId="{C74BDF9E-C93D-4EB0-8681-846C6E18239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C4BE28-B290-4118-9D6D-EAA1179F14EF}" type="doc">
      <dgm:prSet loTypeId="urn:microsoft.com/office/officeart/2018/5/layout/IconCircle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34129E1D-510B-482F-94D0-F41B86642007}">
      <dgm:prSet/>
      <dgm:spPr/>
      <dgm:t>
        <a:bodyPr/>
        <a:lstStyle/>
        <a:p>
          <a:pPr>
            <a:defRPr cap="all"/>
          </a:pPr>
          <a:endParaRPr lang="en-US"/>
        </a:p>
      </dgm:t>
    </dgm:pt>
    <dgm:pt modelId="{FC3878B5-B62C-429A-B00C-BD614701D0A7}" type="parTrans" cxnId="{6DD68107-EA09-4096-9A20-F9E14A7E5DCF}">
      <dgm:prSet/>
      <dgm:spPr/>
      <dgm:t>
        <a:bodyPr/>
        <a:lstStyle/>
        <a:p>
          <a:endParaRPr lang="en-US"/>
        </a:p>
      </dgm:t>
    </dgm:pt>
    <dgm:pt modelId="{5A22DCB6-1728-4E67-8CC3-3D1953C89576}" type="sibTrans" cxnId="{6DD68107-EA09-4096-9A20-F9E14A7E5DCF}">
      <dgm:prSet/>
      <dgm:spPr/>
      <dgm:t>
        <a:bodyPr/>
        <a:lstStyle/>
        <a:p>
          <a:endParaRPr lang="en-US"/>
        </a:p>
      </dgm:t>
    </dgm:pt>
    <dgm:pt modelId="{0966FF72-41CE-4FF8-8B89-C6BF88986B68}">
      <dgm:prSet/>
      <dgm:spPr/>
      <dgm:t>
        <a:bodyPr/>
        <a:lstStyle/>
        <a:p>
          <a:pPr>
            <a:defRPr cap="all"/>
          </a:pPr>
          <a:endParaRPr lang="en-US"/>
        </a:p>
      </dgm:t>
    </dgm:pt>
    <dgm:pt modelId="{497E3B75-5B0A-48BD-B565-3DA003C26D74}" type="parTrans" cxnId="{CB5897D0-2E81-46E8-A864-B52FC0F7901E}">
      <dgm:prSet/>
      <dgm:spPr/>
      <dgm:t>
        <a:bodyPr/>
        <a:lstStyle/>
        <a:p>
          <a:endParaRPr lang="en-US"/>
        </a:p>
      </dgm:t>
    </dgm:pt>
    <dgm:pt modelId="{CE791B90-FAE8-4A6B-9936-C25811B48CB2}" type="sibTrans" cxnId="{CB5897D0-2E81-46E8-A864-B52FC0F7901E}">
      <dgm:prSet/>
      <dgm:spPr/>
      <dgm:t>
        <a:bodyPr/>
        <a:lstStyle/>
        <a:p>
          <a:endParaRPr lang="en-US"/>
        </a:p>
      </dgm:t>
    </dgm:pt>
    <dgm:pt modelId="{DB8C9B6A-D1F7-48C9-ABC9-4A7EA8439913}">
      <dgm:prSet/>
      <dgm:spPr/>
      <dgm:t>
        <a:bodyPr/>
        <a:lstStyle/>
        <a:p>
          <a:endParaRPr lang="en-US"/>
        </a:p>
      </dgm:t>
    </dgm:pt>
    <dgm:pt modelId="{329FBB7D-8E91-4467-8711-FE94B8D5B007}" type="sibTrans" cxnId="{67B338E4-1BFD-43AD-A93C-766CDA936DE6}">
      <dgm:prSet/>
      <dgm:spPr/>
      <dgm:t>
        <a:bodyPr/>
        <a:lstStyle/>
        <a:p>
          <a:endParaRPr lang="en-US"/>
        </a:p>
      </dgm:t>
    </dgm:pt>
    <dgm:pt modelId="{7A0629B3-CE87-4D3E-B9C2-3332F7C70173}" type="parTrans" cxnId="{67B338E4-1BFD-43AD-A93C-766CDA936DE6}">
      <dgm:prSet/>
      <dgm:spPr/>
      <dgm:t>
        <a:bodyPr/>
        <a:lstStyle/>
        <a:p>
          <a:endParaRPr lang="en-US"/>
        </a:p>
      </dgm:t>
    </dgm:pt>
    <dgm:pt modelId="{E9E76613-47B7-4431-B6F9-026622042D53}" type="pres">
      <dgm:prSet presAssocID="{CBC4BE28-B290-4118-9D6D-EAA1179F14EF}" presName="root" presStyleCnt="0">
        <dgm:presLayoutVars>
          <dgm:dir/>
          <dgm:resizeHandles val="exact"/>
        </dgm:presLayoutVars>
      </dgm:prSet>
      <dgm:spPr/>
    </dgm:pt>
    <dgm:pt modelId="{8A3FFE51-DBB2-40D4-AAD8-293F8501A807}" type="pres">
      <dgm:prSet presAssocID="{DB8C9B6A-D1F7-48C9-ABC9-4A7EA8439913}" presName="compNode" presStyleCnt="0"/>
      <dgm:spPr/>
    </dgm:pt>
    <dgm:pt modelId="{1016C1C9-8F91-428A-9B83-D1E6763012D5}" type="pres">
      <dgm:prSet presAssocID="{DB8C9B6A-D1F7-48C9-ABC9-4A7EA8439913}" presName="iconBgRect" presStyleLbl="bgShp" presStyleIdx="0" presStyleCnt="3"/>
      <dgm:spPr/>
    </dgm:pt>
    <dgm:pt modelId="{F7646415-83E4-4892-BF17-315BFB568B59}" type="pres">
      <dgm:prSet presAssocID="{DB8C9B6A-D1F7-48C9-ABC9-4A7EA84399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32ED57C-FC91-4FEF-99FE-EC5998FA4878}" type="pres">
      <dgm:prSet presAssocID="{DB8C9B6A-D1F7-48C9-ABC9-4A7EA8439913}" presName="spaceRect" presStyleCnt="0"/>
      <dgm:spPr/>
    </dgm:pt>
    <dgm:pt modelId="{EC94BBD7-CC07-4E1D-8219-3B7E0A92DBF1}" type="pres">
      <dgm:prSet presAssocID="{DB8C9B6A-D1F7-48C9-ABC9-4A7EA8439913}" presName="textRect" presStyleLbl="revTx" presStyleIdx="0" presStyleCnt="3">
        <dgm:presLayoutVars>
          <dgm:chMax val="1"/>
          <dgm:chPref val="1"/>
        </dgm:presLayoutVars>
      </dgm:prSet>
      <dgm:spPr/>
    </dgm:pt>
    <dgm:pt modelId="{58E031C2-E5A6-48F1-AED8-2C6C798A95EB}" type="pres">
      <dgm:prSet presAssocID="{329FBB7D-8E91-4467-8711-FE94B8D5B007}" presName="sibTrans" presStyleCnt="0"/>
      <dgm:spPr/>
    </dgm:pt>
    <dgm:pt modelId="{BFDFF39B-228E-4C41-B50D-0AB97C177835}" type="pres">
      <dgm:prSet presAssocID="{34129E1D-510B-482F-94D0-F41B86642007}" presName="compNode" presStyleCnt="0"/>
      <dgm:spPr/>
    </dgm:pt>
    <dgm:pt modelId="{728538EF-AE0F-411F-A59E-4A235B95457C}" type="pres">
      <dgm:prSet presAssocID="{34129E1D-510B-482F-94D0-F41B86642007}" presName="iconBgRect" presStyleLbl="bgShp" presStyleIdx="1" presStyleCnt="3"/>
      <dgm:spPr/>
    </dgm:pt>
    <dgm:pt modelId="{A106E632-9364-4779-A351-E3E2F595A1FD}" type="pres">
      <dgm:prSet presAssocID="{34129E1D-510B-482F-94D0-F41B866420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41289335-92FD-4509-A5B2-406352F6D96E}" type="pres">
      <dgm:prSet presAssocID="{34129E1D-510B-482F-94D0-F41B86642007}" presName="spaceRect" presStyleCnt="0"/>
      <dgm:spPr/>
    </dgm:pt>
    <dgm:pt modelId="{51AEF21D-16A6-4C2D-A4D6-4B3ACBE8E502}" type="pres">
      <dgm:prSet presAssocID="{34129E1D-510B-482F-94D0-F41B86642007}" presName="textRect" presStyleLbl="revTx" presStyleIdx="1" presStyleCnt="3">
        <dgm:presLayoutVars>
          <dgm:chMax val="1"/>
          <dgm:chPref val="1"/>
        </dgm:presLayoutVars>
      </dgm:prSet>
      <dgm:spPr/>
    </dgm:pt>
    <dgm:pt modelId="{3C7F7665-4679-46E7-9819-F3EDB483F73F}" type="pres">
      <dgm:prSet presAssocID="{5A22DCB6-1728-4E67-8CC3-3D1953C89576}" presName="sibTrans" presStyleCnt="0"/>
      <dgm:spPr/>
    </dgm:pt>
    <dgm:pt modelId="{5BC5AA60-39E0-40E3-80CA-91449D2E1989}" type="pres">
      <dgm:prSet presAssocID="{0966FF72-41CE-4FF8-8B89-C6BF88986B68}" presName="compNode" presStyleCnt="0"/>
      <dgm:spPr/>
    </dgm:pt>
    <dgm:pt modelId="{915D8640-0F11-4B5D-AC1E-51BA11155152}" type="pres">
      <dgm:prSet presAssocID="{0966FF72-41CE-4FF8-8B89-C6BF88986B68}" presName="iconBgRect" presStyleLbl="bgShp" presStyleIdx="2" presStyleCnt="3"/>
      <dgm:spPr/>
    </dgm:pt>
    <dgm:pt modelId="{8BCCFB78-F677-4CC5-856C-978972FF4E6C}" type="pres">
      <dgm:prSet presAssocID="{0966FF72-41CE-4FF8-8B89-C6BF88986B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9EF9C0E-28E6-42A8-9EBD-C4130B5F29B4}" type="pres">
      <dgm:prSet presAssocID="{0966FF72-41CE-4FF8-8B89-C6BF88986B68}" presName="spaceRect" presStyleCnt="0"/>
      <dgm:spPr/>
    </dgm:pt>
    <dgm:pt modelId="{C6FF5DAC-68CE-4CBA-A989-C94FB0359753}" type="pres">
      <dgm:prSet presAssocID="{0966FF72-41CE-4FF8-8B89-C6BF88986B68}" presName="textRect" presStyleLbl="revTx" presStyleIdx="2" presStyleCnt="3">
        <dgm:presLayoutVars>
          <dgm:chMax val="1"/>
          <dgm:chPref val="1"/>
        </dgm:presLayoutVars>
      </dgm:prSet>
      <dgm:spPr/>
    </dgm:pt>
  </dgm:ptLst>
  <dgm:cxnLst>
    <dgm:cxn modelId="{89969E05-33FB-4B93-B2E4-2F872039A098}" type="presOf" srcId="{DB8C9B6A-D1F7-48C9-ABC9-4A7EA8439913}" destId="{EC94BBD7-CC07-4E1D-8219-3B7E0A92DBF1}" srcOrd="0" destOrd="0" presId="urn:microsoft.com/office/officeart/2018/5/layout/IconCircleLabelList"/>
    <dgm:cxn modelId="{6DD68107-EA09-4096-9A20-F9E14A7E5DCF}" srcId="{CBC4BE28-B290-4118-9D6D-EAA1179F14EF}" destId="{34129E1D-510B-482F-94D0-F41B86642007}" srcOrd="1" destOrd="0" parTransId="{FC3878B5-B62C-429A-B00C-BD614701D0A7}" sibTransId="{5A22DCB6-1728-4E67-8CC3-3D1953C89576}"/>
    <dgm:cxn modelId="{E059DB8D-3F48-4617-A254-D6F14B51851C}" type="presOf" srcId="{34129E1D-510B-482F-94D0-F41B86642007}" destId="{51AEF21D-16A6-4C2D-A4D6-4B3ACBE8E502}" srcOrd="0" destOrd="0" presId="urn:microsoft.com/office/officeart/2018/5/layout/IconCircleLabelList"/>
    <dgm:cxn modelId="{6F0339A8-C4AB-4F6C-9DD2-2DC842ED4AB5}" type="presOf" srcId="{0966FF72-41CE-4FF8-8B89-C6BF88986B68}" destId="{C6FF5DAC-68CE-4CBA-A989-C94FB0359753}" srcOrd="0" destOrd="0" presId="urn:microsoft.com/office/officeart/2018/5/layout/IconCircleLabelList"/>
    <dgm:cxn modelId="{DB4DCEC1-8F7D-4AAC-976C-DFFAC9B9B858}" type="presOf" srcId="{CBC4BE28-B290-4118-9D6D-EAA1179F14EF}" destId="{E9E76613-47B7-4431-B6F9-026622042D53}" srcOrd="0" destOrd="0" presId="urn:microsoft.com/office/officeart/2018/5/layout/IconCircleLabelList"/>
    <dgm:cxn modelId="{CB5897D0-2E81-46E8-A864-B52FC0F7901E}" srcId="{CBC4BE28-B290-4118-9D6D-EAA1179F14EF}" destId="{0966FF72-41CE-4FF8-8B89-C6BF88986B68}" srcOrd="2" destOrd="0" parTransId="{497E3B75-5B0A-48BD-B565-3DA003C26D74}" sibTransId="{CE791B90-FAE8-4A6B-9936-C25811B48CB2}"/>
    <dgm:cxn modelId="{67B338E4-1BFD-43AD-A93C-766CDA936DE6}" srcId="{CBC4BE28-B290-4118-9D6D-EAA1179F14EF}" destId="{DB8C9B6A-D1F7-48C9-ABC9-4A7EA8439913}" srcOrd="0" destOrd="0" parTransId="{7A0629B3-CE87-4D3E-B9C2-3332F7C70173}" sibTransId="{329FBB7D-8E91-4467-8711-FE94B8D5B007}"/>
    <dgm:cxn modelId="{51F05235-65C2-4728-BC4E-92C082D9650A}" type="presParOf" srcId="{E9E76613-47B7-4431-B6F9-026622042D53}" destId="{8A3FFE51-DBB2-40D4-AAD8-293F8501A807}" srcOrd="0" destOrd="0" presId="urn:microsoft.com/office/officeart/2018/5/layout/IconCircleLabelList"/>
    <dgm:cxn modelId="{9C5A8C4B-3B11-45DD-B1EA-3BCEBCB7F16E}" type="presParOf" srcId="{8A3FFE51-DBB2-40D4-AAD8-293F8501A807}" destId="{1016C1C9-8F91-428A-9B83-D1E6763012D5}" srcOrd="0" destOrd="0" presId="urn:microsoft.com/office/officeart/2018/5/layout/IconCircleLabelList"/>
    <dgm:cxn modelId="{3A6A2A31-7850-4971-90C9-8D7A744C4C5E}" type="presParOf" srcId="{8A3FFE51-DBB2-40D4-AAD8-293F8501A807}" destId="{F7646415-83E4-4892-BF17-315BFB568B59}" srcOrd="1" destOrd="0" presId="urn:microsoft.com/office/officeart/2018/5/layout/IconCircleLabelList"/>
    <dgm:cxn modelId="{A08665B6-AAF7-4563-B3B6-23442585C065}" type="presParOf" srcId="{8A3FFE51-DBB2-40D4-AAD8-293F8501A807}" destId="{732ED57C-FC91-4FEF-99FE-EC5998FA4878}" srcOrd="2" destOrd="0" presId="urn:microsoft.com/office/officeart/2018/5/layout/IconCircleLabelList"/>
    <dgm:cxn modelId="{585D0E1E-9F58-41A1-8119-AB8A867EF6BC}" type="presParOf" srcId="{8A3FFE51-DBB2-40D4-AAD8-293F8501A807}" destId="{EC94BBD7-CC07-4E1D-8219-3B7E0A92DBF1}" srcOrd="3" destOrd="0" presId="urn:microsoft.com/office/officeart/2018/5/layout/IconCircleLabelList"/>
    <dgm:cxn modelId="{5160490B-3C9F-4889-8D66-58F658DAC285}" type="presParOf" srcId="{E9E76613-47B7-4431-B6F9-026622042D53}" destId="{58E031C2-E5A6-48F1-AED8-2C6C798A95EB}" srcOrd="1" destOrd="0" presId="urn:microsoft.com/office/officeart/2018/5/layout/IconCircleLabelList"/>
    <dgm:cxn modelId="{D1D0F223-7BF5-497D-AE45-E647FD1AF6AA}" type="presParOf" srcId="{E9E76613-47B7-4431-B6F9-026622042D53}" destId="{BFDFF39B-228E-4C41-B50D-0AB97C177835}" srcOrd="2" destOrd="0" presId="urn:microsoft.com/office/officeart/2018/5/layout/IconCircleLabelList"/>
    <dgm:cxn modelId="{AD572EF8-131B-420D-862C-1146013031B5}" type="presParOf" srcId="{BFDFF39B-228E-4C41-B50D-0AB97C177835}" destId="{728538EF-AE0F-411F-A59E-4A235B95457C}" srcOrd="0" destOrd="0" presId="urn:microsoft.com/office/officeart/2018/5/layout/IconCircleLabelList"/>
    <dgm:cxn modelId="{A860506B-001C-4325-8A52-1537F15B8040}" type="presParOf" srcId="{BFDFF39B-228E-4C41-B50D-0AB97C177835}" destId="{A106E632-9364-4779-A351-E3E2F595A1FD}" srcOrd="1" destOrd="0" presId="urn:microsoft.com/office/officeart/2018/5/layout/IconCircleLabelList"/>
    <dgm:cxn modelId="{9BA8A512-7B57-496C-99C3-5992220CF593}" type="presParOf" srcId="{BFDFF39B-228E-4C41-B50D-0AB97C177835}" destId="{41289335-92FD-4509-A5B2-406352F6D96E}" srcOrd="2" destOrd="0" presId="urn:microsoft.com/office/officeart/2018/5/layout/IconCircleLabelList"/>
    <dgm:cxn modelId="{170553BC-352F-4054-A5A1-E6BF977F0775}" type="presParOf" srcId="{BFDFF39B-228E-4C41-B50D-0AB97C177835}" destId="{51AEF21D-16A6-4C2D-A4D6-4B3ACBE8E502}" srcOrd="3" destOrd="0" presId="urn:microsoft.com/office/officeart/2018/5/layout/IconCircleLabelList"/>
    <dgm:cxn modelId="{598C3E9E-6280-436F-9884-64C3CAD3FFCA}" type="presParOf" srcId="{E9E76613-47B7-4431-B6F9-026622042D53}" destId="{3C7F7665-4679-46E7-9819-F3EDB483F73F}" srcOrd="3" destOrd="0" presId="urn:microsoft.com/office/officeart/2018/5/layout/IconCircleLabelList"/>
    <dgm:cxn modelId="{2092B64F-9A8B-45E8-BF0F-23BB4AB39D5F}" type="presParOf" srcId="{E9E76613-47B7-4431-B6F9-026622042D53}" destId="{5BC5AA60-39E0-40E3-80CA-91449D2E1989}" srcOrd="4" destOrd="0" presId="urn:microsoft.com/office/officeart/2018/5/layout/IconCircleLabelList"/>
    <dgm:cxn modelId="{F76CABFE-950D-4458-BB8B-3CA1EACAC89F}" type="presParOf" srcId="{5BC5AA60-39E0-40E3-80CA-91449D2E1989}" destId="{915D8640-0F11-4B5D-AC1E-51BA11155152}" srcOrd="0" destOrd="0" presId="urn:microsoft.com/office/officeart/2018/5/layout/IconCircleLabelList"/>
    <dgm:cxn modelId="{C6CF26E5-9FE1-4A34-9AA2-AD05EB4657DE}" type="presParOf" srcId="{5BC5AA60-39E0-40E3-80CA-91449D2E1989}" destId="{8BCCFB78-F677-4CC5-856C-978972FF4E6C}" srcOrd="1" destOrd="0" presId="urn:microsoft.com/office/officeart/2018/5/layout/IconCircleLabelList"/>
    <dgm:cxn modelId="{F6079FCB-6196-4657-ABBA-954C81B74D1D}" type="presParOf" srcId="{5BC5AA60-39E0-40E3-80CA-91449D2E1989}" destId="{79EF9C0E-28E6-42A8-9EBD-C4130B5F29B4}" srcOrd="2" destOrd="0" presId="urn:microsoft.com/office/officeart/2018/5/layout/IconCircleLabelList"/>
    <dgm:cxn modelId="{0623D7E7-0956-4A8C-BE4E-BA49D1B4B8EB}" type="presParOf" srcId="{5BC5AA60-39E0-40E3-80CA-91449D2E1989}" destId="{C6FF5DAC-68CE-4CBA-A989-C94FB0359753}"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0DCCEB-015D-4251-8060-309135213D3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5DC2A2F4-EE8C-45A7-95BA-54B41F84F667}">
      <dgm:prSet/>
      <dgm:spPr/>
      <dgm:t>
        <a:bodyPr/>
        <a:lstStyle/>
        <a:p>
          <a:r>
            <a:rPr lang="en-US" b="1" i="0"/>
            <a:t>Comprehensive Risk Analysis</a:t>
          </a:r>
          <a:endParaRPr lang="en-US"/>
        </a:p>
      </dgm:t>
    </dgm:pt>
    <dgm:pt modelId="{ECDAAB77-BDD5-4934-A85B-32D2D08DF438}" type="parTrans" cxnId="{EE1F4DA8-59B7-474B-B8F8-FD54C5921DFA}">
      <dgm:prSet/>
      <dgm:spPr/>
      <dgm:t>
        <a:bodyPr/>
        <a:lstStyle/>
        <a:p>
          <a:endParaRPr lang="en-US"/>
        </a:p>
      </dgm:t>
    </dgm:pt>
    <dgm:pt modelId="{40EAED84-1ECF-4F91-9830-87BCD086EA02}" type="sibTrans" cxnId="{EE1F4DA8-59B7-474B-B8F8-FD54C5921DFA}">
      <dgm:prSet/>
      <dgm:spPr/>
      <dgm:t>
        <a:bodyPr/>
        <a:lstStyle/>
        <a:p>
          <a:endParaRPr lang="en-US"/>
        </a:p>
      </dgm:t>
    </dgm:pt>
    <dgm:pt modelId="{C1587DAC-7FD3-44ED-BFF6-148145709B8E}">
      <dgm:prSet/>
      <dgm:spPr/>
      <dgm:t>
        <a:bodyPr/>
        <a:lstStyle/>
        <a:p>
          <a:r>
            <a:rPr lang="en-US" b="0" i="0" dirty="0"/>
            <a:t>Conduct regular and thorough assessments of potential risks to PHI.</a:t>
          </a:r>
          <a:endParaRPr lang="en-US" dirty="0"/>
        </a:p>
      </dgm:t>
    </dgm:pt>
    <dgm:pt modelId="{64105526-CB5C-49AA-934C-E02C96F800F8}" type="parTrans" cxnId="{9E0BD292-9880-463A-A97D-4C0086368751}">
      <dgm:prSet/>
      <dgm:spPr/>
      <dgm:t>
        <a:bodyPr/>
        <a:lstStyle/>
        <a:p>
          <a:endParaRPr lang="en-US"/>
        </a:p>
      </dgm:t>
    </dgm:pt>
    <dgm:pt modelId="{682FF97C-054F-473F-AB10-80D63BC154BE}" type="sibTrans" cxnId="{9E0BD292-9880-463A-A97D-4C0086368751}">
      <dgm:prSet/>
      <dgm:spPr/>
      <dgm:t>
        <a:bodyPr/>
        <a:lstStyle/>
        <a:p>
          <a:endParaRPr lang="en-US"/>
        </a:p>
      </dgm:t>
    </dgm:pt>
    <dgm:pt modelId="{2131D407-8CC7-479A-9DF9-59196406A8AC}">
      <dgm:prSet/>
      <dgm:spPr/>
      <dgm:t>
        <a:bodyPr/>
        <a:lstStyle/>
        <a:p>
          <a:r>
            <a:rPr lang="en-US" b="0" i="0" dirty="0"/>
            <a:t>Identify vulnerabilities and implement measures to mitigate them.</a:t>
          </a:r>
          <a:endParaRPr lang="en-US" dirty="0"/>
        </a:p>
      </dgm:t>
    </dgm:pt>
    <dgm:pt modelId="{1134ABA7-82A5-4FCA-82C8-B7E13C6347B0}" type="parTrans" cxnId="{38CE1E3D-3801-4198-ABCD-FA4D04C11D29}">
      <dgm:prSet/>
      <dgm:spPr/>
      <dgm:t>
        <a:bodyPr/>
        <a:lstStyle/>
        <a:p>
          <a:endParaRPr lang="en-US"/>
        </a:p>
      </dgm:t>
    </dgm:pt>
    <dgm:pt modelId="{648E8856-0547-44A2-8BA4-F1DC58E649EC}" type="sibTrans" cxnId="{38CE1E3D-3801-4198-ABCD-FA4D04C11D29}">
      <dgm:prSet/>
      <dgm:spPr/>
      <dgm:t>
        <a:bodyPr/>
        <a:lstStyle/>
        <a:p>
          <a:endParaRPr lang="en-US"/>
        </a:p>
      </dgm:t>
    </dgm:pt>
    <dgm:pt modelId="{54384CEC-A0F0-4E3F-BD44-2A19F2D4407B}">
      <dgm:prSet/>
      <dgm:spPr/>
      <dgm:t>
        <a:bodyPr/>
        <a:lstStyle/>
        <a:p>
          <a:r>
            <a:rPr lang="en-US" b="1" i="0"/>
            <a:t>Robust Privacy and Security Policies</a:t>
          </a:r>
          <a:endParaRPr lang="en-US"/>
        </a:p>
      </dgm:t>
    </dgm:pt>
    <dgm:pt modelId="{400A8B55-F5A0-4D39-B22A-AE23DF243FBE}" type="parTrans" cxnId="{2585900B-43DD-4D88-88D7-367BB48FDBED}">
      <dgm:prSet/>
      <dgm:spPr/>
      <dgm:t>
        <a:bodyPr/>
        <a:lstStyle/>
        <a:p>
          <a:endParaRPr lang="en-US"/>
        </a:p>
      </dgm:t>
    </dgm:pt>
    <dgm:pt modelId="{C7600D80-2DD2-4B08-B082-1CE2F7209BD8}" type="sibTrans" cxnId="{2585900B-43DD-4D88-88D7-367BB48FDBED}">
      <dgm:prSet/>
      <dgm:spPr/>
      <dgm:t>
        <a:bodyPr/>
        <a:lstStyle/>
        <a:p>
          <a:endParaRPr lang="en-US"/>
        </a:p>
      </dgm:t>
    </dgm:pt>
    <dgm:pt modelId="{E991A45A-5964-4002-B1BC-0D8E67213CE6}">
      <dgm:prSet/>
      <dgm:spPr/>
      <dgm:t>
        <a:bodyPr/>
        <a:lstStyle/>
        <a:p>
          <a:r>
            <a:rPr lang="en-US" b="0" i="0"/>
            <a:t>Develop clear, HIPAA-compliant policies for handling PHI.</a:t>
          </a:r>
          <a:endParaRPr lang="en-US"/>
        </a:p>
      </dgm:t>
    </dgm:pt>
    <dgm:pt modelId="{A88909EA-B434-4858-97C2-05984C79B87D}" type="parTrans" cxnId="{62194A80-8A63-40EF-B8C8-0D5D1142790C}">
      <dgm:prSet/>
      <dgm:spPr/>
      <dgm:t>
        <a:bodyPr/>
        <a:lstStyle/>
        <a:p>
          <a:endParaRPr lang="en-US"/>
        </a:p>
      </dgm:t>
    </dgm:pt>
    <dgm:pt modelId="{74C8DF87-CDDC-427F-ACB2-24B1C0469CFF}" type="sibTrans" cxnId="{62194A80-8A63-40EF-B8C8-0D5D1142790C}">
      <dgm:prSet/>
      <dgm:spPr/>
      <dgm:t>
        <a:bodyPr/>
        <a:lstStyle/>
        <a:p>
          <a:endParaRPr lang="en-US"/>
        </a:p>
      </dgm:t>
    </dgm:pt>
    <dgm:pt modelId="{CC6EE4D1-8492-4EB1-B1A0-FED12BF3BEEC}">
      <dgm:prSet/>
      <dgm:spPr/>
      <dgm:t>
        <a:bodyPr/>
        <a:lstStyle/>
        <a:p>
          <a:r>
            <a:rPr lang="en-US" b="0" i="0"/>
            <a:t>Regularly update policies in response to evolving threats and regulations.</a:t>
          </a:r>
          <a:endParaRPr lang="en-US"/>
        </a:p>
      </dgm:t>
    </dgm:pt>
    <dgm:pt modelId="{CC11ACE2-5945-4775-A3B2-CC4E8FE1B9A0}" type="parTrans" cxnId="{31D5FA19-914C-48BA-B9D4-B45D4DADD486}">
      <dgm:prSet/>
      <dgm:spPr/>
      <dgm:t>
        <a:bodyPr/>
        <a:lstStyle/>
        <a:p>
          <a:endParaRPr lang="en-US"/>
        </a:p>
      </dgm:t>
    </dgm:pt>
    <dgm:pt modelId="{EED69135-1C6C-4687-9F21-B48C6E121589}" type="sibTrans" cxnId="{31D5FA19-914C-48BA-B9D4-B45D4DADD486}">
      <dgm:prSet/>
      <dgm:spPr/>
      <dgm:t>
        <a:bodyPr/>
        <a:lstStyle/>
        <a:p>
          <a:endParaRPr lang="en-US"/>
        </a:p>
      </dgm:t>
    </dgm:pt>
    <dgm:pt modelId="{E7BAEC5F-E3E8-454C-8CFF-CE14C5660F05}">
      <dgm:prSet/>
      <dgm:spPr/>
      <dgm:t>
        <a:bodyPr/>
        <a:lstStyle/>
        <a:p>
          <a:r>
            <a:rPr lang="en-US" b="1" i="0"/>
            <a:t>Staff Training and Awareness</a:t>
          </a:r>
          <a:endParaRPr lang="en-US"/>
        </a:p>
      </dgm:t>
    </dgm:pt>
    <dgm:pt modelId="{2D5EC0D1-6786-4387-8CF2-4D369E47882A}" type="parTrans" cxnId="{E2CF9583-4FA0-4B7A-986D-F28EFAA8A43A}">
      <dgm:prSet/>
      <dgm:spPr/>
      <dgm:t>
        <a:bodyPr/>
        <a:lstStyle/>
        <a:p>
          <a:endParaRPr lang="en-US"/>
        </a:p>
      </dgm:t>
    </dgm:pt>
    <dgm:pt modelId="{F7364189-397A-4527-9B7A-49E3F3391CAD}" type="sibTrans" cxnId="{E2CF9583-4FA0-4B7A-986D-F28EFAA8A43A}">
      <dgm:prSet/>
      <dgm:spPr/>
      <dgm:t>
        <a:bodyPr/>
        <a:lstStyle/>
        <a:p>
          <a:endParaRPr lang="en-US"/>
        </a:p>
      </dgm:t>
    </dgm:pt>
    <dgm:pt modelId="{27D00493-0C65-4AFD-AA07-7764327195A6}">
      <dgm:prSet/>
      <dgm:spPr/>
      <dgm:t>
        <a:bodyPr/>
        <a:lstStyle/>
        <a:p>
          <a:r>
            <a:rPr lang="en-US" b="0" i="0"/>
            <a:t>Provide ongoing training on HIPAA regulations and PHI handling.</a:t>
          </a:r>
          <a:endParaRPr lang="en-US"/>
        </a:p>
      </dgm:t>
    </dgm:pt>
    <dgm:pt modelId="{8AC13D00-CDD3-4CCF-B3A6-6459424DA3CE}" type="parTrans" cxnId="{59079A6F-8D7C-4424-A763-37C138DF316A}">
      <dgm:prSet/>
      <dgm:spPr/>
      <dgm:t>
        <a:bodyPr/>
        <a:lstStyle/>
        <a:p>
          <a:endParaRPr lang="en-US"/>
        </a:p>
      </dgm:t>
    </dgm:pt>
    <dgm:pt modelId="{185AD932-D317-43E0-A113-FB2E85A85824}" type="sibTrans" cxnId="{59079A6F-8D7C-4424-A763-37C138DF316A}">
      <dgm:prSet/>
      <dgm:spPr/>
      <dgm:t>
        <a:bodyPr/>
        <a:lstStyle/>
        <a:p>
          <a:endParaRPr lang="en-US"/>
        </a:p>
      </dgm:t>
    </dgm:pt>
    <dgm:pt modelId="{E399FE0E-E640-4918-B8D5-2BE6E1888EE1}">
      <dgm:prSet/>
      <dgm:spPr/>
      <dgm:t>
        <a:bodyPr/>
        <a:lstStyle/>
        <a:p>
          <a:r>
            <a:rPr lang="en-US" b="0" i="0"/>
            <a:t>Create a culture of security awareness and compliance.</a:t>
          </a:r>
          <a:endParaRPr lang="en-US"/>
        </a:p>
      </dgm:t>
    </dgm:pt>
    <dgm:pt modelId="{57B3C541-A5CA-441A-B702-4CC91362CE12}" type="parTrans" cxnId="{88A1FFCF-186B-4830-8B20-FFFBB7E5C120}">
      <dgm:prSet/>
      <dgm:spPr/>
      <dgm:t>
        <a:bodyPr/>
        <a:lstStyle/>
        <a:p>
          <a:endParaRPr lang="en-US"/>
        </a:p>
      </dgm:t>
    </dgm:pt>
    <dgm:pt modelId="{13F34AB9-75D7-4EFA-97E4-B8DCFF2461E0}" type="sibTrans" cxnId="{88A1FFCF-186B-4830-8B20-FFFBB7E5C120}">
      <dgm:prSet/>
      <dgm:spPr/>
      <dgm:t>
        <a:bodyPr/>
        <a:lstStyle/>
        <a:p>
          <a:endParaRPr lang="en-US"/>
        </a:p>
      </dgm:t>
    </dgm:pt>
    <dgm:pt modelId="{039D7C2E-3D5C-4A7A-B70B-C2131561364E}">
      <dgm:prSet/>
      <dgm:spPr/>
      <dgm:t>
        <a:bodyPr/>
        <a:lstStyle/>
        <a:p>
          <a:r>
            <a:rPr lang="en-US" b="1" i="0"/>
            <a:t>Technical Safeguards</a:t>
          </a:r>
          <a:endParaRPr lang="en-US"/>
        </a:p>
      </dgm:t>
    </dgm:pt>
    <dgm:pt modelId="{D12B27AB-811F-4FB4-B5C1-A3775D405CA5}" type="parTrans" cxnId="{03B4A207-5460-4F67-86A0-F4F880E2596A}">
      <dgm:prSet/>
      <dgm:spPr/>
      <dgm:t>
        <a:bodyPr/>
        <a:lstStyle/>
        <a:p>
          <a:endParaRPr lang="en-US"/>
        </a:p>
      </dgm:t>
    </dgm:pt>
    <dgm:pt modelId="{64A4F29D-31B4-4E1E-B772-0788FAE06B63}" type="sibTrans" cxnId="{03B4A207-5460-4F67-86A0-F4F880E2596A}">
      <dgm:prSet/>
      <dgm:spPr/>
      <dgm:t>
        <a:bodyPr/>
        <a:lstStyle/>
        <a:p>
          <a:endParaRPr lang="en-US"/>
        </a:p>
      </dgm:t>
    </dgm:pt>
    <dgm:pt modelId="{2B348AB8-DA23-4A70-8BDE-36926F9A88BE}">
      <dgm:prSet/>
      <dgm:spPr/>
      <dgm:t>
        <a:bodyPr/>
        <a:lstStyle/>
        <a:p>
          <a:r>
            <a:rPr lang="en-US" b="0" i="0"/>
            <a:t>Implement encryption for ePHI, especially during transmission.</a:t>
          </a:r>
          <a:endParaRPr lang="en-US"/>
        </a:p>
      </dgm:t>
    </dgm:pt>
    <dgm:pt modelId="{E923BED2-0BE0-40F8-AFE8-60596F7D6949}" type="parTrans" cxnId="{6E6D9DF2-B6FE-4088-84E1-B872173888B1}">
      <dgm:prSet/>
      <dgm:spPr/>
      <dgm:t>
        <a:bodyPr/>
        <a:lstStyle/>
        <a:p>
          <a:endParaRPr lang="en-US"/>
        </a:p>
      </dgm:t>
    </dgm:pt>
    <dgm:pt modelId="{6A0BCB0B-3B97-49B9-AF61-C70E78F254E5}" type="sibTrans" cxnId="{6E6D9DF2-B6FE-4088-84E1-B872173888B1}">
      <dgm:prSet/>
      <dgm:spPr/>
      <dgm:t>
        <a:bodyPr/>
        <a:lstStyle/>
        <a:p>
          <a:endParaRPr lang="en-US"/>
        </a:p>
      </dgm:t>
    </dgm:pt>
    <dgm:pt modelId="{0707E14E-8CC5-4627-9FAA-1B1B14C14471}">
      <dgm:prSet/>
      <dgm:spPr/>
      <dgm:t>
        <a:bodyPr/>
        <a:lstStyle/>
        <a:p>
          <a:r>
            <a:rPr lang="en-US" b="0" i="0"/>
            <a:t>Use access controls to ensure only authorized personnel can access PHI.</a:t>
          </a:r>
          <a:endParaRPr lang="en-US"/>
        </a:p>
      </dgm:t>
    </dgm:pt>
    <dgm:pt modelId="{AD817DB5-0CB3-411A-8B5C-9CDA3E900328}" type="parTrans" cxnId="{7ABCA232-D0E4-44B8-88B8-49EF6DEB949E}">
      <dgm:prSet/>
      <dgm:spPr/>
      <dgm:t>
        <a:bodyPr/>
        <a:lstStyle/>
        <a:p>
          <a:endParaRPr lang="en-US"/>
        </a:p>
      </dgm:t>
    </dgm:pt>
    <dgm:pt modelId="{966815CB-3BA6-438D-8EE9-5B03F276D90C}" type="sibTrans" cxnId="{7ABCA232-D0E4-44B8-88B8-49EF6DEB949E}">
      <dgm:prSet/>
      <dgm:spPr/>
      <dgm:t>
        <a:bodyPr/>
        <a:lstStyle/>
        <a:p>
          <a:endParaRPr lang="en-US"/>
        </a:p>
      </dgm:t>
    </dgm:pt>
    <dgm:pt modelId="{DE6A55F2-0E64-4A41-A916-4B8CD034F0B4}">
      <dgm:prSet/>
      <dgm:spPr/>
      <dgm:t>
        <a:bodyPr/>
        <a:lstStyle/>
        <a:p>
          <a:r>
            <a:rPr lang="en-US" b="1" i="0"/>
            <a:t>Incident Response Planning</a:t>
          </a:r>
          <a:endParaRPr lang="en-US"/>
        </a:p>
      </dgm:t>
    </dgm:pt>
    <dgm:pt modelId="{B5FCC731-AB4F-4CF8-8C08-68BC6797ADE5}" type="parTrans" cxnId="{6003B88A-26D4-430A-BFF2-FA1D1CF41E61}">
      <dgm:prSet/>
      <dgm:spPr/>
      <dgm:t>
        <a:bodyPr/>
        <a:lstStyle/>
        <a:p>
          <a:endParaRPr lang="en-US"/>
        </a:p>
      </dgm:t>
    </dgm:pt>
    <dgm:pt modelId="{86CC7192-12AF-40E8-AEC1-40AC70590BBE}" type="sibTrans" cxnId="{6003B88A-26D4-430A-BFF2-FA1D1CF41E61}">
      <dgm:prSet/>
      <dgm:spPr/>
      <dgm:t>
        <a:bodyPr/>
        <a:lstStyle/>
        <a:p>
          <a:endParaRPr lang="en-US"/>
        </a:p>
      </dgm:t>
    </dgm:pt>
    <dgm:pt modelId="{DD8B8191-F1C9-486E-9C3A-388AF23D5CCC}">
      <dgm:prSet/>
      <dgm:spPr/>
      <dgm:t>
        <a:bodyPr/>
        <a:lstStyle/>
        <a:p>
          <a:r>
            <a:rPr lang="en-US" b="0" i="0"/>
            <a:t>Establish a clear plan for responding to PHI breaches.</a:t>
          </a:r>
          <a:endParaRPr lang="en-US"/>
        </a:p>
      </dgm:t>
    </dgm:pt>
    <dgm:pt modelId="{79757034-78C5-4B75-AC4D-7CB5A6D52818}" type="parTrans" cxnId="{B002349D-4BFA-4EF9-942A-8069FE7A20BB}">
      <dgm:prSet/>
      <dgm:spPr/>
      <dgm:t>
        <a:bodyPr/>
        <a:lstStyle/>
        <a:p>
          <a:endParaRPr lang="en-US"/>
        </a:p>
      </dgm:t>
    </dgm:pt>
    <dgm:pt modelId="{66B18123-D748-4F2E-8F79-04DCF08A40CA}" type="sibTrans" cxnId="{B002349D-4BFA-4EF9-942A-8069FE7A20BB}">
      <dgm:prSet/>
      <dgm:spPr/>
      <dgm:t>
        <a:bodyPr/>
        <a:lstStyle/>
        <a:p>
          <a:endParaRPr lang="en-US"/>
        </a:p>
      </dgm:t>
    </dgm:pt>
    <dgm:pt modelId="{8B4A31AA-9616-446F-91C1-5C8235A48503}">
      <dgm:prSet/>
      <dgm:spPr/>
      <dgm:t>
        <a:bodyPr/>
        <a:lstStyle/>
        <a:p>
          <a:r>
            <a:rPr lang="en-US" b="0" i="0"/>
            <a:t>Include immediate containment, investigation, and notification protocols.</a:t>
          </a:r>
          <a:endParaRPr lang="en-US"/>
        </a:p>
      </dgm:t>
    </dgm:pt>
    <dgm:pt modelId="{45AE6000-36F5-4C2E-AF21-F776C09F210C}" type="parTrans" cxnId="{F8A8F05D-A817-445A-A7AC-5159AA303F4E}">
      <dgm:prSet/>
      <dgm:spPr/>
      <dgm:t>
        <a:bodyPr/>
        <a:lstStyle/>
        <a:p>
          <a:endParaRPr lang="en-US"/>
        </a:p>
      </dgm:t>
    </dgm:pt>
    <dgm:pt modelId="{DD29E22A-6127-4492-AB27-86B0CC139CCB}" type="sibTrans" cxnId="{F8A8F05D-A817-445A-A7AC-5159AA303F4E}">
      <dgm:prSet/>
      <dgm:spPr/>
      <dgm:t>
        <a:bodyPr/>
        <a:lstStyle/>
        <a:p>
          <a:endParaRPr lang="en-US"/>
        </a:p>
      </dgm:t>
    </dgm:pt>
    <dgm:pt modelId="{439D451A-B6F7-491B-AAB2-06E157E4C457}">
      <dgm:prSet/>
      <dgm:spPr/>
      <dgm:t>
        <a:bodyPr/>
        <a:lstStyle/>
        <a:p>
          <a:r>
            <a:rPr lang="en-US" b="1" i="0"/>
            <a:t>Regular Auditing and Monitoring</a:t>
          </a:r>
          <a:endParaRPr lang="en-US"/>
        </a:p>
      </dgm:t>
    </dgm:pt>
    <dgm:pt modelId="{F1B7783A-804C-4F96-B692-31123EBCB707}" type="parTrans" cxnId="{0EABCC03-8298-47D1-BDDF-AC87CB7A7B60}">
      <dgm:prSet/>
      <dgm:spPr/>
      <dgm:t>
        <a:bodyPr/>
        <a:lstStyle/>
        <a:p>
          <a:endParaRPr lang="en-US"/>
        </a:p>
      </dgm:t>
    </dgm:pt>
    <dgm:pt modelId="{C3785C1F-85DE-4DAF-988B-1C489B2190B6}" type="sibTrans" cxnId="{0EABCC03-8298-47D1-BDDF-AC87CB7A7B60}">
      <dgm:prSet/>
      <dgm:spPr/>
      <dgm:t>
        <a:bodyPr/>
        <a:lstStyle/>
        <a:p>
          <a:endParaRPr lang="en-US"/>
        </a:p>
      </dgm:t>
    </dgm:pt>
    <dgm:pt modelId="{7A85C594-F066-4A85-8516-D5E16931E597}">
      <dgm:prSet/>
      <dgm:spPr/>
      <dgm:t>
        <a:bodyPr/>
        <a:lstStyle/>
        <a:p>
          <a:r>
            <a:rPr lang="en-US" b="0" i="0"/>
            <a:t>Perform periodic audits of PHI handling practices.</a:t>
          </a:r>
          <a:endParaRPr lang="en-US"/>
        </a:p>
      </dgm:t>
    </dgm:pt>
    <dgm:pt modelId="{CDFF509C-EBFF-4934-8137-067E06A568AE}" type="parTrans" cxnId="{2FD2A696-1424-4BC5-BF46-A3B27FDD9526}">
      <dgm:prSet/>
      <dgm:spPr/>
      <dgm:t>
        <a:bodyPr/>
        <a:lstStyle/>
        <a:p>
          <a:endParaRPr lang="en-US"/>
        </a:p>
      </dgm:t>
    </dgm:pt>
    <dgm:pt modelId="{6558DC27-617E-46D6-B64D-5A1AB21103A8}" type="sibTrans" cxnId="{2FD2A696-1424-4BC5-BF46-A3B27FDD9526}">
      <dgm:prSet/>
      <dgm:spPr/>
      <dgm:t>
        <a:bodyPr/>
        <a:lstStyle/>
        <a:p>
          <a:endParaRPr lang="en-US"/>
        </a:p>
      </dgm:t>
    </dgm:pt>
    <dgm:pt modelId="{02F962D5-DBEC-4151-9E7E-F26E1888874F}">
      <dgm:prSet/>
      <dgm:spPr/>
      <dgm:t>
        <a:bodyPr/>
        <a:lstStyle/>
        <a:p>
          <a:r>
            <a:rPr lang="en-US" b="0" i="0"/>
            <a:t>Monitor systems for unauthorized access or anomalies.</a:t>
          </a:r>
          <a:endParaRPr lang="en-US"/>
        </a:p>
      </dgm:t>
    </dgm:pt>
    <dgm:pt modelId="{0D66D4EB-F609-42F5-BE7E-58142E8551BE}" type="parTrans" cxnId="{E3A11A49-55BE-4474-91A2-E4A554131232}">
      <dgm:prSet/>
      <dgm:spPr/>
      <dgm:t>
        <a:bodyPr/>
        <a:lstStyle/>
        <a:p>
          <a:endParaRPr lang="en-US"/>
        </a:p>
      </dgm:t>
    </dgm:pt>
    <dgm:pt modelId="{0A03B647-FF7B-475C-85E5-40BDBCFCEAEE}" type="sibTrans" cxnId="{E3A11A49-55BE-4474-91A2-E4A554131232}">
      <dgm:prSet/>
      <dgm:spPr/>
      <dgm:t>
        <a:bodyPr/>
        <a:lstStyle/>
        <a:p>
          <a:endParaRPr lang="en-US"/>
        </a:p>
      </dgm:t>
    </dgm:pt>
    <dgm:pt modelId="{89C6924B-313C-4E8D-B98E-DB0786EEA539}">
      <dgm:prSet/>
      <dgm:spPr/>
      <dgm:t>
        <a:bodyPr/>
        <a:lstStyle/>
        <a:p>
          <a:r>
            <a:rPr lang="en-US" b="1" i="0"/>
            <a:t>Patient Rights Assurance</a:t>
          </a:r>
          <a:endParaRPr lang="en-US"/>
        </a:p>
      </dgm:t>
    </dgm:pt>
    <dgm:pt modelId="{917EAC9D-7499-4A7C-9C1F-BA90F7F67E4D}" type="parTrans" cxnId="{2C21AB73-EDA6-426E-9458-72307F8CCF1F}">
      <dgm:prSet/>
      <dgm:spPr/>
      <dgm:t>
        <a:bodyPr/>
        <a:lstStyle/>
        <a:p>
          <a:endParaRPr lang="en-US"/>
        </a:p>
      </dgm:t>
    </dgm:pt>
    <dgm:pt modelId="{05FF61AE-46A9-4DA5-BDAC-5FB177E004AA}" type="sibTrans" cxnId="{2C21AB73-EDA6-426E-9458-72307F8CCF1F}">
      <dgm:prSet/>
      <dgm:spPr/>
      <dgm:t>
        <a:bodyPr/>
        <a:lstStyle/>
        <a:p>
          <a:endParaRPr lang="en-US"/>
        </a:p>
      </dgm:t>
    </dgm:pt>
    <dgm:pt modelId="{92E5472B-92C2-4896-AAC3-FFBDA828DE5A}">
      <dgm:prSet/>
      <dgm:spPr/>
      <dgm:t>
        <a:bodyPr/>
        <a:lstStyle/>
        <a:p>
          <a:r>
            <a:rPr lang="en-US" b="0" i="0"/>
            <a:t>Ensure procedures are in place for patients to access their PHI.</a:t>
          </a:r>
          <a:endParaRPr lang="en-US"/>
        </a:p>
      </dgm:t>
    </dgm:pt>
    <dgm:pt modelId="{1AFEB045-914C-48FA-A95E-B55A70DC8273}" type="parTrans" cxnId="{143AF1B3-522E-4EA6-A4B9-EAC0B80021EB}">
      <dgm:prSet/>
      <dgm:spPr/>
      <dgm:t>
        <a:bodyPr/>
        <a:lstStyle/>
        <a:p>
          <a:endParaRPr lang="en-US"/>
        </a:p>
      </dgm:t>
    </dgm:pt>
    <dgm:pt modelId="{12C59937-6C31-49AB-B210-B1D294E7116E}" type="sibTrans" cxnId="{143AF1B3-522E-4EA6-A4B9-EAC0B80021EB}">
      <dgm:prSet/>
      <dgm:spPr/>
      <dgm:t>
        <a:bodyPr/>
        <a:lstStyle/>
        <a:p>
          <a:endParaRPr lang="en-US"/>
        </a:p>
      </dgm:t>
    </dgm:pt>
    <dgm:pt modelId="{A3B4C2EA-1FDC-447C-B879-26A222789B79}">
      <dgm:prSet/>
      <dgm:spPr/>
      <dgm:t>
        <a:bodyPr/>
        <a:lstStyle/>
        <a:p>
          <a:r>
            <a:rPr lang="en-US" b="0" i="0"/>
            <a:t>Maintain transparency in PHI usage and privacy practices.</a:t>
          </a:r>
          <a:endParaRPr lang="en-US"/>
        </a:p>
      </dgm:t>
    </dgm:pt>
    <dgm:pt modelId="{033E6942-0791-4C2D-BB76-C6AD44E49E98}" type="parTrans" cxnId="{57E8D2DD-62D6-44BB-8000-9A00E77333FF}">
      <dgm:prSet/>
      <dgm:spPr/>
      <dgm:t>
        <a:bodyPr/>
        <a:lstStyle/>
        <a:p>
          <a:endParaRPr lang="en-US"/>
        </a:p>
      </dgm:t>
    </dgm:pt>
    <dgm:pt modelId="{83279AF4-116B-4B4D-824C-8FF622212F50}" type="sibTrans" cxnId="{57E8D2DD-62D6-44BB-8000-9A00E77333FF}">
      <dgm:prSet/>
      <dgm:spPr/>
      <dgm:t>
        <a:bodyPr/>
        <a:lstStyle/>
        <a:p>
          <a:endParaRPr lang="en-US"/>
        </a:p>
      </dgm:t>
    </dgm:pt>
    <dgm:pt modelId="{C484A815-1D6A-48A1-907D-D6B7E6EEF4CA}" type="pres">
      <dgm:prSet presAssocID="{CC0DCCEB-015D-4251-8060-309135213D38}" presName="Name0" presStyleCnt="0">
        <dgm:presLayoutVars>
          <dgm:dir/>
          <dgm:animLvl val="lvl"/>
          <dgm:resizeHandles val="exact"/>
        </dgm:presLayoutVars>
      </dgm:prSet>
      <dgm:spPr/>
    </dgm:pt>
    <dgm:pt modelId="{ED97F5CE-5D26-48EB-B34E-B09AF051F733}" type="pres">
      <dgm:prSet presAssocID="{5DC2A2F4-EE8C-45A7-95BA-54B41F84F667}" presName="linNode" presStyleCnt="0"/>
      <dgm:spPr/>
    </dgm:pt>
    <dgm:pt modelId="{107BF93B-08F2-4431-A55E-515D345D4500}" type="pres">
      <dgm:prSet presAssocID="{5DC2A2F4-EE8C-45A7-95BA-54B41F84F667}" presName="parentText" presStyleLbl="node1" presStyleIdx="0" presStyleCnt="7">
        <dgm:presLayoutVars>
          <dgm:chMax val="1"/>
          <dgm:bulletEnabled val="1"/>
        </dgm:presLayoutVars>
      </dgm:prSet>
      <dgm:spPr/>
    </dgm:pt>
    <dgm:pt modelId="{7D7F914C-65AB-4AAA-8DC0-63990B2D8F4C}" type="pres">
      <dgm:prSet presAssocID="{5DC2A2F4-EE8C-45A7-95BA-54B41F84F667}" presName="descendantText" presStyleLbl="alignAccFollowNode1" presStyleIdx="0" presStyleCnt="7">
        <dgm:presLayoutVars>
          <dgm:bulletEnabled val="1"/>
        </dgm:presLayoutVars>
      </dgm:prSet>
      <dgm:spPr/>
    </dgm:pt>
    <dgm:pt modelId="{E1640AB1-D012-4DC5-A75B-912340423B5C}" type="pres">
      <dgm:prSet presAssocID="{40EAED84-1ECF-4F91-9830-87BCD086EA02}" presName="sp" presStyleCnt="0"/>
      <dgm:spPr/>
    </dgm:pt>
    <dgm:pt modelId="{EE45375B-B4DF-4D4E-B563-7E5F1287E44B}" type="pres">
      <dgm:prSet presAssocID="{54384CEC-A0F0-4E3F-BD44-2A19F2D4407B}" presName="linNode" presStyleCnt="0"/>
      <dgm:spPr/>
    </dgm:pt>
    <dgm:pt modelId="{11549331-50E0-400E-9137-F944211608BE}" type="pres">
      <dgm:prSet presAssocID="{54384CEC-A0F0-4E3F-BD44-2A19F2D4407B}" presName="parentText" presStyleLbl="node1" presStyleIdx="1" presStyleCnt="7">
        <dgm:presLayoutVars>
          <dgm:chMax val="1"/>
          <dgm:bulletEnabled val="1"/>
        </dgm:presLayoutVars>
      </dgm:prSet>
      <dgm:spPr/>
    </dgm:pt>
    <dgm:pt modelId="{4237A5FD-5A9E-4254-9AB6-4C87C76C51F4}" type="pres">
      <dgm:prSet presAssocID="{54384CEC-A0F0-4E3F-BD44-2A19F2D4407B}" presName="descendantText" presStyleLbl="alignAccFollowNode1" presStyleIdx="1" presStyleCnt="7">
        <dgm:presLayoutVars>
          <dgm:bulletEnabled val="1"/>
        </dgm:presLayoutVars>
      </dgm:prSet>
      <dgm:spPr/>
    </dgm:pt>
    <dgm:pt modelId="{A67C6D95-DBAF-4487-B905-068A2D8112F6}" type="pres">
      <dgm:prSet presAssocID="{C7600D80-2DD2-4B08-B082-1CE2F7209BD8}" presName="sp" presStyleCnt="0"/>
      <dgm:spPr/>
    </dgm:pt>
    <dgm:pt modelId="{C7383B93-B190-4984-8ABB-55BBE753ECC4}" type="pres">
      <dgm:prSet presAssocID="{E7BAEC5F-E3E8-454C-8CFF-CE14C5660F05}" presName="linNode" presStyleCnt="0"/>
      <dgm:spPr/>
    </dgm:pt>
    <dgm:pt modelId="{5772821E-5983-4B99-98A0-A05B7B1A994E}" type="pres">
      <dgm:prSet presAssocID="{E7BAEC5F-E3E8-454C-8CFF-CE14C5660F05}" presName="parentText" presStyleLbl="node1" presStyleIdx="2" presStyleCnt="7">
        <dgm:presLayoutVars>
          <dgm:chMax val="1"/>
          <dgm:bulletEnabled val="1"/>
        </dgm:presLayoutVars>
      </dgm:prSet>
      <dgm:spPr/>
    </dgm:pt>
    <dgm:pt modelId="{F86B9508-083C-4256-BEFB-85AFE8999D05}" type="pres">
      <dgm:prSet presAssocID="{E7BAEC5F-E3E8-454C-8CFF-CE14C5660F05}" presName="descendantText" presStyleLbl="alignAccFollowNode1" presStyleIdx="2" presStyleCnt="7">
        <dgm:presLayoutVars>
          <dgm:bulletEnabled val="1"/>
        </dgm:presLayoutVars>
      </dgm:prSet>
      <dgm:spPr/>
    </dgm:pt>
    <dgm:pt modelId="{3721A22F-801D-4FCD-A77E-524801D7963C}" type="pres">
      <dgm:prSet presAssocID="{F7364189-397A-4527-9B7A-49E3F3391CAD}" presName="sp" presStyleCnt="0"/>
      <dgm:spPr/>
    </dgm:pt>
    <dgm:pt modelId="{AE6AD198-BF42-4BA3-8B66-0111D5967B92}" type="pres">
      <dgm:prSet presAssocID="{039D7C2E-3D5C-4A7A-B70B-C2131561364E}" presName="linNode" presStyleCnt="0"/>
      <dgm:spPr/>
    </dgm:pt>
    <dgm:pt modelId="{4064E292-08F9-4999-803F-B46A0426083D}" type="pres">
      <dgm:prSet presAssocID="{039D7C2E-3D5C-4A7A-B70B-C2131561364E}" presName="parentText" presStyleLbl="node1" presStyleIdx="3" presStyleCnt="7">
        <dgm:presLayoutVars>
          <dgm:chMax val="1"/>
          <dgm:bulletEnabled val="1"/>
        </dgm:presLayoutVars>
      </dgm:prSet>
      <dgm:spPr/>
    </dgm:pt>
    <dgm:pt modelId="{C2D46C3F-DE1E-4435-9528-A8ECE6484772}" type="pres">
      <dgm:prSet presAssocID="{039D7C2E-3D5C-4A7A-B70B-C2131561364E}" presName="descendantText" presStyleLbl="alignAccFollowNode1" presStyleIdx="3" presStyleCnt="7">
        <dgm:presLayoutVars>
          <dgm:bulletEnabled val="1"/>
        </dgm:presLayoutVars>
      </dgm:prSet>
      <dgm:spPr/>
    </dgm:pt>
    <dgm:pt modelId="{C4F72C8F-4CA1-4CF8-9411-65215705BAAA}" type="pres">
      <dgm:prSet presAssocID="{64A4F29D-31B4-4E1E-B772-0788FAE06B63}" presName="sp" presStyleCnt="0"/>
      <dgm:spPr/>
    </dgm:pt>
    <dgm:pt modelId="{187F0DC4-E9AC-459F-A61B-6310936E1FC7}" type="pres">
      <dgm:prSet presAssocID="{DE6A55F2-0E64-4A41-A916-4B8CD034F0B4}" presName="linNode" presStyleCnt="0"/>
      <dgm:spPr/>
    </dgm:pt>
    <dgm:pt modelId="{3976C83B-F8FE-45B1-931A-881BE10C21AC}" type="pres">
      <dgm:prSet presAssocID="{DE6A55F2-0E64-4A41-A916-4B8CD034F0B4}" presName="parentText" presStyleLbl="node1" presStyleIdx="4" presStyleCnt="7">
        <dgm:presLayoutVars>
          <dgm:chMax val="1"/>
          <dgm:bulletEnabled val="1"/>
        </dgm:presLayoutVars>
      </dgm:prSet>
      <dgm:spPr/>
    </dgm:pt>
    <dgm:pt modelId="{DF0B747B-5978-4C34-B0E5-C9B4EA598374}" type="pres">
      <dgm:prSet presAssocID="{DE6A55F2-0E64-4A41-A916-4B8CD034F0B4}" presName="descendantText" presStyleLbl="alignAccFollowNode1" presStyleIdx="4" presStyleCnt="7">
        <dgm:presLayoutVars>
          <dgm:bulletEnabled val="1"/>
        </dgm:presLayoutVars>
      </dgm:prSet>
      <dgm:spPr/>
    </dgm:pt>
    <dgm:pt modelId="{5B684AFB-CFF9-4E35-BD3A-7BFE2A0BD837}" type="pres">
      <dgm:prSet presAssocID="{86CC7192-12AF-40E8-AEC1-40AC70590BBE}" presName="sp" presStyleCnt="0"/>
      <dgm:spPr/>
    </dgm:pt>
    <dgm:pt modelId="{E30B376C-5EF7-4013-9E12-F533204ACC35}" type="pres">
      <dgm:prSet presAssocID="{439D451A-B6F7-491B-AAB2-06E157E4C457}" presName="linNode" presStyleCnt="0"/>
      <dgm:spPr/>
    </dgm:pt>
    <dgm:pt modelId="{559A37CD-7A63-4522-8493-0E1351C64FC7}" type="pres">
      <dgm:prSet presAssocID="{439D451A-B6F7-491B-AAB2-06E157E4C457}" presName="parentText" presStyleLbl="node1" presStyleIdx="5" presStyleCnt="7">
        <dgm:presLayoutVars>
          <dgm:chMax val="1"/>
          <dgm:bulletEnabled val="1"/>
        </dgm:presLayoutVars>
      </dgm:prSet>
      <dgm:spPr/>
    </dgm:pt>
    <dgm:pt modelId="{DBC55733-7EC5-4375-AE75-A01C0D3CE1DA}" type="pres">
      <dgm:prSet presAssocID="{439D451A-B6F7-491B-AAB2-06E157E4C457}" presName="descendantText" presStyleLbl="alignAccFollowNode1" presStyleIdx="5" presStyleCnt="7">
        <dgm:presLayoutVars>
          <dgm:bulletEnabled val="1"/>
        </dgm:presLayoutVars>
      </dgm:prSet>
      <dgm:spPr/>
    </dgm:pt>
    <dgm:pt modelId="{D7A8D1FF-8C1B-4C33-9242-7E00DF7BAC94}" type="pres">
      <dgm:prSet presAssocID="{C3785C1F-85DE-4DAF-988B-1C489B2190B6}" presName="sp" presStyleCnt="0"/>
      <dgm:spPr/>
    </dgm:pt>
    <dgm:pt modelId="{0EE10846-0BA5-4510-BB93-1E10D107C46E}" type="pres">
      <dgm:prSet presAssocID="{89C6924B-313C-4E8D-B98E-DB0786EEA539}" presName="linNode" presStyleCnt="0"/>
      <dgm:spPr/>
    </dgm:pt>
    <dgm:pt modelId="{A6740927-9C73-4DCB-BA4E-71C6C02C1EC8}" type="pres">
      <dgm:prSet presAssocID="{89C6924B-313C-4E8D-B98E-DB0786EEA539}" presName="parentText" presStyleLbl="node1" presStyleIdx="6" presStyleCnt="7">
        <dgm:presLayoutVars>
          <dgm:chMax val="1"/>
          <dgm:bulletEnabled val="1"/>
        </dgm:presLayoutVars>
      </dgm:prSet>
      <dgm:spPr/>
    </dgm:pt>
    <dgm:pt modelId="{749053D8-67EC-4A0E-87A1-0264C55D9A60}" type="pres">
      <dgm:prSet presAssocID="{89C6924B-313C-4E8D-B98E-DB0786EEA539}" presName="descendantText" presStyleLbl="alignAccFollowNode1" presStyleIdx="6" presStyleCnt="7">
        <dgm:presLayoutVars>
          <dgm:bulletEnabled val="1"/>
        </dgm:presLayoutVars>
      </dgm:prSet>
      <dgm:spPr/>
    </dgm:pt>
  </dgm:ptLst>
  <dgm:cxnLst>
    <dgm:cxn modelId="{0EABCC03-8298-47D1-BDDF-AC87CB7A7B60}" srcId="{CC0DCCEB-015D-4251-8060-309135213D38}" destId="{439D451A-B6F7-491B-AAB2-06E157E4C457}" srcOrd="5" destOrd="0" parTransId="{F1B7783A-804C-4F96-B692-31123EBCB707}" sibTransId="{C3785C1F-85DE-4DAF-988B-1C489B2190B6}"/>
    <dgm:cxn modelId="{03B4A207-5460-4F67-86A0-F4F880E2596A}" srcId="{CC0DCCEB-015D-4251-8060-309135213D38}" destId="{039D7C2E-3D5C-4A7A-B70B-C2131561364E}" srcOrd="3" destOrd="0" parTransId="{D12B27AB-811F-4FB4-B5C1-A3775D405CA5}" sibTransId="{64A4F29D-31B4-4E1E-B772-0788FAE06B63}"/>
    <dgm:cxn modelId="{2585900B-43DD-4D88-88D7-367BB48FDBED}" srcId="{CC0DCCEB-015D-4251-8060-309135213D38}" destId="{54384CEC-A0F0-4E3F-BD44-2A19F2D4407B}" srcOrd="1" destOrd="0" parTransId="{400A8B55-F5A0-4D39-B22A-AE23DF243FBE}" sibTransId="{C7600D80-2DD2-4B08-B082-1CE2F7209BD8}"/>
    <dgm:cxn modelId="{31D5FA19-914C-48BA-B9D4-B45D4DADD486}" srcId="{54384CEC-A0F0-4E3F-BD44-2A19F2D4407B}" destId="{CC6EE4D1-8492-4EB1-B1A0-FED12BF3BEEC}" srcOrd="1" destOrd="0" parTransId="{CC11ACE2-5945-4775-A3B2-CC4E8FE1B9A0}" sibTransId="{EED69135-1C6C-4687-9F21-B48C6E121589}"/>
    <dgm:cxn modelId="{F2C43E26-DACF-4458-908B-7510A413BEBC}" type="presOf" srcId="{5DC2A2F4-EE8C-45A7-95BA-54B41F84F667}" destId="{107BF93B-08F2-4431-A55E-515D345D4500}" srcOrd="0" destOrd="0" presId="urn:microsoft.com/office/officeart/2005/8/layout/vList5"/>
    <dgm:cxn modelId="{7ABCA232-D0E4-44B8-88B8-49EF6DEB949E}" srcId="{039D7C2E-3D5C-4A7A-B70B-C2131561364E}" destId="{0707E14E-8CC5-4627-9FAA-1B1B14C14471}" srcOrd="1" destOrd="0" parTransId="{AD817DB5-0CB3-411A-8B5C-9CDA3E900328}" sibTransId="{966815CB-3BA6-438D-8EE9-5B03F276D90C}"/>
    <dgm:cxn modelId="{B6671035-DF3A-4323-A86C-FAFAF8456F09}" type="presOf" srcId="{E399FE0E-E640-4918-B8D5-2BE6E1888EE1}" destId="{F86B9508-083C-4256-BEFB-85AFE8999D05}" srcOrd="0" destOrd="1" presId="urn:microsoft.com/office/officeart/2005/8/layout/vList5"/>
    <dgm:cxn modelId="{38CE1E3D-3801-4198-ABCD-FA4D04C11D29}" srcId="{5DC2A2F4-EE8C-45A7-95BA-54B41F84F667}" destId="{2131D407-8CC7-479A-9DF9-59196406A8AC}" srcOrd="1" destOrd="0" parTransId="{1134ABA7-82A5-4FCA-82C8-B7E13C6347B0}" sibTransId="{648E8856-0547-44A2-8BA4-F1DC58E649EC}"/>
    <dgm:cxn modelId="{A7B2C540-B6B0-4496-8D9B-BCEC4450849A}" type="presOf" srcId="{C1587DAC-7FD3-44ED-BFF6-148145709B8E}" destId="{7D7F914C-65AB-4AAA-8DC0-63990B2D8F4C}" srcOrd="0" destOrd="0" presId="urn:microsoft.com/office/officeart/2005/8/layout/vList5"/>
    <dgm:cxn modelId="{F8A8F05D-A817-445A-A7AC-5159AA303F4E}" srcId="{DE6A55F2-0E64-4A41-A916-4B8CD034F0B4}" destId="{8B4A31AA-9616-446F-91C1-5C8235A48503}" srcOrd="1" destOrd="0" parTransId="{45AE6000-36F5-4C2E-AF21-F776C09F210C}" sibTransId="{DD29E22A-6127-4492-AB27-86B0CC139CCB}"/>
    <dgm:cxn modelId="{B856345E-E612-4073-A9E0-B74B124B5D78}" type="presOf" srcId="{89C6924B-313C-4E8D-B98E-DB0786EEA539}" destId="{A6740927-9C73-4DCB-BA4E-71C6C02C1EC8}" srcOrd="0" destOrd="0" presId="urn:microsoft.com/office/officeart/2005/8/layout/vList5"/>
    <dgm:cxn modelId="{6514215F-DDF5-4EA4-88DA-0D5A7329E993}" type="presOf" srcId="{CC0DCCEB-015D-4251-8060-309135213D38}" destId="{C484A815-1D6A-48A1-907D-D6B7E6EEF4CA}" srcOrd="0" destOrd="0" presId="urn:microsoft.com/office/officeart/2005/8/layout/vList5"/>
    <dgm:cxn modelId="{E3A11A49-55BE-4474-91A2-E4A554131232}" srcId="{439D451A-B6F7-491B-AAB2-06E157E4C457}" destId="{02F962D5-DBEC-4151-9E7E-F26E1888874F}" srcOrd="1" destOrd="0" parTransId="{0D66D4EB-F609-42F5-BE7E-58142E8551BE}" sibTransId="{0A03B647-FF7B-475C-85E5-40BDBCFCEAEE}"/>
    <dgm:cxn modelId="{43FB936A-7D21-4B65-A889-1A8D98C530A7}" type="presOf" srcId="{2B348AB8-DA23-4A70-8BDE-36926F9A88BE}" destId="{C2D46C3F-DE1E-4435-9528-A8ECE6484772}" srcOrd="0" destOrd="0" presId="urn:microsoft.com/office/officeart/2005/8/layout/vList5"/>
    <dgm:cxn modelId="{F546F74E-EDFE-402D-BB17-2BDB21E09421}" type="presOf" srcId="{02F962D5-DBEC-4151-9E7E-F26E1888874F}" destId="{DBC55733-7EC5-4375-AE75-A01C0D3CE1DA}" srcOrd="0" destOrd="1" presId="urn:microsoft.com/office/officeart/2005/8/layout/vList5"/>
    <dgm:cxn modelId="{59079A6F-8D7C-4424-A763-37C138DF316A}" srcId="{E7BAEC5F-E3E8-454C-8CFF-CE14C5660F05}" destId="{27D00493-0C65-4AFD-AA07-7764327195A6}" srcOrd="0" destOrd="0" parTransId="{8AC13D00-CDD3-4CCF-B3A6-6459424DA3CE}" sibTransId="{185AD932-D317-43E0-A113-FB2E85A85824}"/>
    <dgm:cxn modelId="{2C21AB73-EDA6-426E-9458-72307F8CCF1F}" srcId="{CC0DCCEB-015D-4251-8060-309135213D38}" destId="{89C6924B-313C-4E8D-B98E-DB0786EEA539}" srcOrd="6" destOrd="0" parTransId="{917EAC9D-7499-4A7C-9C1F-BA90F7F67E4D}" sibTransId="{05FF61AE-46A9-4DA5-BDAC-5FB177E004AA}"/>
    <dgm:cxn modelId="{900E535A-E214-45BE-A702-A7D2A559612A}" type="presOf" srcId="{E991A45A-5964-4002-B1BC-0D8E67213CE6}" destId="{4237A5FD-5A9E-4254-9AB6-4C87C76C51F4}" srcOrd="0" destOrd="0" presId="urn:microsoft.com/office/officeart/2005/8/layout/vList5"/>
    <dgm:cxn modelId="{62194A80-8A63-40EF-B8C8-0D5D1142790C}" srcId="{54384CEC-A0F0-4E3F-BD44-2A19F2D4407B}" destId="{E991A45A-5964-4002-B1BC-0D8E67213CE6}" srcOrd="0" destOrd="0" parTransId="{A88909EA-B434-4858-97C2-05984C79B87D}" sibTransId="{74C8DF87-CDDC-427F-ACB2-24B1C0469CFF}"/>
    <dgm:cxn modelId="{F3E58682-B16F-46E1-A636-5E7A1BCE4222}" type="presOf" srcId="{A3B4C2EA-1FDC-447C-B879-26A222789B79}" destId="{749053D8-67EC-4A0E-87A1-0264C55D9A60}" srcOrd="0" destOrd="1" presId="urn:microsoft.com/office/officeart/2005/8/layout/vList5"/>
    <dgm:cxn modelId="{E2CF9583-4FA0-4B7A-986D-F28EFAA8A43A}" srcId="{CC0DCCEB-015D-4251-8060-309135213D38}" destId="{E7BAEC5F-E3E8-454C-8CFF-CE14C5660F05}" srcOrd="2" destOrd="0" parTransId="{2D5EC0D1-6786-4387-8CF2-4D369E47882A}" sibTransId="{F7364189-397A-4527-9B7A-49E3F3391CAD}"/>
    <dgm:cxn modelId="{6003B88A-26D4-430A-BFF2-FA1D1CF41E61}" srcId="{CC0DCCEB-015D-4251-8060-309135213D38}" destId="{DE6A55F2-0E64-4A41-A916-4B8CD034F0B4}" srcOrd="4" destOrd="0" parTransId="{B5FCC731-AB4F-4CF8-8C08-68BC6797ADE5}" sibTransId="{86CC7192-12AF-40E8-AEC1-40AC70590BBE}"/>
    <dgm:cxn modelId="{ECC2A98E-0C10-490C-8918-05D5289AC292}" type="presOf" srcId="{54384CEC-A0F0-4E3F-BD44-2A19F2D4407B}" destId="{11549331-50E0-400E-9137-F944211608BE}" srcOrd="0" destOrd="0" presId="urn:microsoft.com/office/officeart/2005/8/layout/vList5"/>
    <dgm:cxn modelId="{87426F92-44C6-4A45-A810-F463543A583F}" type="presOf" srcId="{8B4A31AA-9616-446F-91C1-5C8235A48503}" destId="{DF0B747B-5978-4C34-B0E5-C9B4EA598374}" srcOrd="0" destOrd="1" presId="urn:microsoft.com/office/officeart/2005/8/layout/vList5"/>
    <dgm:cxn modelId="{9E0BD292-9880-463A-A97D-4C0086368751}" srcId="{5DC2A2F4-EE8C-45A7-95BA-54B41F84F667}" destId="{C1587DAC-7FD3-44ED-BFF6-148145709B8E}" srcOrd="0" destOrd="0" parTransId="{64105526-CB5C-49AA-934C-E02C96F800F8}" sibTransId="{682FF97C-054F-473F-AB10-80D63BC154BE}"/>
    <dgm:cxn modelId="{2FD2A696-1424-4BC5-BF46-A3B27FDD9526}" srcId="{439D451A-B6F7-491B-AAB2-06E157E4C457}" destId="{7A85C594-F066-4A85-8516-D5E16931E597}" srcOrd="0" destOrd="0" parTransId="{CDFF509C-EBFF-4934-8137-067E06A568AE}" sibTransId="{6558DC27-617E-46D6-B64D-5A1AB21103A8}"/>
    <dgm:cxn modelId="{7C1D5298-BC8D-4CAE-817E-6481A1706C9D}" type="presOf" srcId="{DD8B8191-F1C9-486E-9C3A-388AF23D5CCC}" destId="{DF0B747B-5978-4C34-B0E5-C9B4EA598374}" srcOrd="0" destOrd="0" presId="urn:microsoft.com/office/officeart/2005/8/layout/vList5"/>
    <dgm:cxn modelId="{B002349D-4BFA-4EF9-942A-8069FE7A20BB}" srcId="{DE6A55F2-0E64-4A41-A916-4B8CD034F0B4}" destId="{DD8B8191-F1C9-486E-9C3A-388AF23D5CCC}" srcOrd="0" destOrd="0" parTransId="{79757034-78C5-4B75-AC4D-7CB5A6D52818}" sibTransId="{66B18123-D748-4F2E-8F79-04DCF08A40CA}"/>
    <dgm:cxn modelId="{EE1F4DA8-59B7-474B-B8F8-FD54C5921DFA}" srcId="{CC0DCCEB-015D-4251-8060-309135213D38}" destId="{5DC2A2F4-EE8C-45A7-95BA-54B41F84F667}" srcOrd="0" destOrd="0" parTransId="{ECDAAB77-BDD5-4934-A85B-32D2D08DF438}" sibTransId="{40EAED84-1ECF-4F91-9830-87BCD086EA02}"/>
    <dgm:cxn modelId="{64A907B1-D32A-4A54-BC93-04138F2496DF}" type="presOf" srcId="{92E5472B-92C2-4896-AAC3-FFBDA828DE5A}" destId="{749053D8-67EC-4A0E-87A1-0264C55D9A60}" srcOrd="0" destOrd="0" presId="urn:microsoft.com/office/officeart/2005/8/layout/vList5"/>
    <dgm:cxn modelId="{B0ED66B1-4DF7-41A4-A012-012DB68D8666}" type="presOf" srcId="{2131D407-8CC7-479A-9DF9-59196406A8AC}" destId="{7D7F914C-65AB-4AAA-8DC0-63990B2D8F4C}" srcOrd="0" destOrd="1" presId="urn:microsoft.com/office/officeart/2005/8/layout/vList5"/>
    <dgm:cxn modelId="{143AF1B3-522E-4EA6-A4B9-EAC0B80021EB}" srcId="{89C6924B-313C-4E8D-B98E-DB0786EEA539}" destId="{92E5472B-92C2-4896-AAC3-FFBDA828DE5A}" srcOrd="0" destOrd="0" parTransId="{1AFEB045-914C-48FA-A95E-B55A70DC8273}" sibTransId="{12C59937-6C31-49AB-B210-B1D294E7116E}"/>
    <dgm:cxn modelId="{2EA63CB9-3F71-4404-9EF4-7F11D24D2A94}" type="presOf" srcId="{E7BAEC5F-E3E8-454C-8CFF-CE14C5660F05}" destId="{5772821E-5983-4B99-98A0-A05B7B1A994E}" srcOrd="0" destOrd="0" presId="urn:microsoft.com/office/officeart/2005/8/layout/vList5"/>
    <dgm:cxn modelId="{6A9122C3-4DAB-4EF2-AA4A-01E0C9F61B73}" type="presOf" srcId="{7A85C594-F066-4A85-8516-D5E16931E597}" destId="{DBC55733-7EC5-4375-AE75-A01C0D3CE1DA}" srcOrd="0" destOrd="0" presId="urn:microsoft.com/office/officeart/2005/8/layout/vList5"/>
    <dgm:cxn modelId="{8D43EAC5-C9F3-4CCA-9BA4-F1890A55A11E}" type="presOf" srcId="{0707E14E-8CC5-4627-9FAA-1B1B14C14471}" destId="{C2D46C3F-DE1E-4435-9528-A8ECE6484772}" srcOrd="0" destOrd="1" presId="urn:microsoft.com/office/officeart/2005/8/layout/vList5"/>
    <dgm:cxn modelId="{88A1FFCF-186B-4830-8B20-FFFBB7E5C120}" srcId="{E7BAEC5F-E3E8-454C-8CFF-CE14C5660F05}" destId="{E399FE0E-E640-4918-B8D5-2BE6E1888EE1}" srcOrd="1" destOrd="0" parTransId="{57B3C541-A5CA-441A-B702-4CC91362CE12}" sibTransId="{13F34AB9-75D7-4EFA-97E4-B8DCFF2461E0}"/>
    <dgm:cxn modelId="{366D12D9-B919-4C02-88DB-D3BDC82510E6}" type="presOf" srcId="{039D7C2E-3D5C-4A7A-B70B-C2131561364E}" destId="{4064E292-08F9-4999-803F-B46A0426083D}" srcOrd="0" destOrd="0" presId="urn:microsoft.com/office/officeart/2005/8/layout/vList5"/>
    <dgm:cxn modelId="{57E8D2DD-62D6-44BB-8000-9A00E77333FF}" srcId="{89C6924B-313C-4E8D-B98E-DB0786EEA539}" destId="{A3B4C2EA-1FDC-447C-B879-26A222789B79}" srcOrd="1" destOrd="0" parTransId="{033E6942-0791-4C2D-BB76-C6AD44E49E98}" sibTransId="{83279AF4-116B-4B4D-824C-8FF622212F50}"/>
    <dgm:cxn modelId="{C29180EC-4879-4ECE-8AE4-87934E0CC461}" type="presOf" srcId="{27D00493-0C65-4AFD-AA07-7764327195A6}" destId="{F86B9508-083C-4256-BEFB-85AFE8999D05}" srcOrd="0" destOrd="0" presId="urn:microsoft.com/office/officeart/2005/8/layout/vList5"/>
    <dgm:cxn modelId="{1CBB5EEE-3A1C-4375-9249-90655C85AD96}" type="presOf" srcId="{DE6A55F2-0E64-4A41-A916-4B8CD034F0B4}" destId="{3976C83B-F8FE-45B1-931A-881BE10C21AC}" srcOrd="0" destOrd="0" presId="urn:microsoft.com/office/officeart/2005/8/layout/vList5"/>
    <dgm:cxn modelId="{DCA979F1-8CF7-4476-81BE-F7533ED3EFC3}" type="presOf" srcId="{CC6EE4D1-8492-4EB1-B1A0-FED12BF3BEEC}" destId="{4237A5FD-5A9E-4254-9AB6-4C87C76C51F4}" srcOrd="0" destOrd="1" presId="urn:microsoft.com/office/officeart/2005/8/layout/vList5"/>
    <dgm:cxn modelId="{6E6D9DF2-B6FE-4088-84E1-B872173888B1}" srcId="{039D7C2E-3D5C-4A7A-B70B-C2131561364E}" destId="{2B348AB8-DA23-4A70-8BDE-36926F9A88BE}" srcOrd="0" destOrd="0" parTransId="{E923BED2-0BE0-40F8-AFE8-60596F7D6949}" sibTransId="{6A0BCB0B-3B97-49B9-AF61-C70E78F254E5}"/>
    <dgm:cxn modelId="{BAE8E0F9-362E-4528-9471-CF3CC6270C94}" type="presOf" srcId="{439D451A-B6F7-491B-AAB2-06E157E4C457}" destId="{559A37CD-7A63-4522-8493-0E1351C64FC7}" srcOrd="0" destOrd="0" presId="urn:microsoft.com/office/officeart/2005/8/layout/vList5"/>
    <dgm:cxn modelId="{DE7C3B8F-CE5A-4E67-84B0-0516959A66E2}" type="presParOf" srcId="{C484A815-1D6A-48A1-907D-D6B7E6EEF4CA}" destId="{ED97F5CE-5D26-48EB-B34E-B09AF051F733}" srcOrd="0" destOrd="0" presId="urn:microsoft.com/office/officeart/2005/8/layout/vList5"/>
    <dgm:cxn modelId="{77BA58FA-AE78-48B0-AB3C-98703806FCF5}" type="presParOf" srcId="{ED97F5CE-5D26-48EB-B34E-B09AF051F733}" destId="{107BF93B-08F2-4431-A55E-515D345D4500}" srcOrd="0" destOrd="0" presId="urn:microsoft.com/office/officeart/2005/8/layout/vList5"/>
    <dgm:cxn modelId="{80FCB879-02FF-4374-8780-3C866103306A}" type="presParOf" srcId="{ED97F5CE-5D26-48EB-B34E-B09AF051F733}" destId="{7D7F914C-65AB-4AAA-8DC0-63990B2D8F4C}" srcOrd="1" destOrd="0" presId="urn:microsoft.com/office/officeart/2005/8/layout/vList5"/>
    <dgm:cxn modelId="{B2005A77-8B15-43C6-A117-F844DCBDA7B0}" type="presParOf" srcId="{C484A815-1D6A-48A1-907D-D6B7E6EEF4CA}" destId="{E1640AB1-D012-4DC5-A75B-912340423B5C}" srcOrd="1" destOrd="0" presId="urn:microsoft.com/office/officeart/2005/8/layout/vList5"/>
    <dgm:cxn modelId="{86B540BC-35A1-40DA-9048-94DA053058FB}" type="presParOf" srcId="{C484A815-1D6A-48A1-907D-D6B7E6EEF4CA}" destId="{EE45375B-B4DF-4D4E-B563-7E5F1287E44B}" srcOrd="2" destOrd="0" presId="urn:microsoft.com/office/officeart/2005/8/layout/vList5"/>
    <dgm:cxn modelId="{C2516899-A9D9-4517-AEEB-5FE2AD449544}" type="presParOf" srcId="{EE45375B-B4DF-4D4E-B563-7E5F1287E44B}" destId="{11549331-50E0-400E-9137-F944211608BE}" srcOrd="0" destOrd="0" presId="urn:microsoft.com/office/officeart/2005/8/layout/vList5"/>
    <dgm:cxn modelId="{6A05DE45-CCC7-49E4-A1F6-AF424E58CB9D}" type="presParOf" srcId="{EE45375B-B4DF-4D4E-B563-7E5F1287E44B}" destId="{4237A5FD-5A9E-4254-9AB6-4C87C76C51F4}" srcOrd="1" destOrd="0" presId="urn:microsoft.com/office/officeart/2005/8/layout/vList5"/>
    <dgm:cxn modelId="{26B42058-CC8F-4B82-BB48-77D211930DBE}" type="presParOf" srcId="{C484A815-1D6A-48A1-907D-D6B7E6EEF4CA}" destId="{A67C6D95-DBAF-4487-B905-068A2D8112F6}" srcOrd="3" destOrd="0" presId="urn:microsoft.com/office/officeart/2005/8/layout/vList5"/>
    <dgm:cxn modelId="{99C62657-D10F-44BF-BCA5-2CBF85F1FB41}" type="presParOf" srcId="{C484A815-1D6A-48A1-907D-D6B7E6EEF4CA}" destId="{C7383B93-B190-4984-8ABB-55BBE753ECC4}" srcOrd="4" destOrd="0" presId="urn:microsoft.com/office/officeart/2005/8/layout/vList5"/>
    <dgm:cxn modelId="{4DF5FBC8-D611-4F36-B3FB-14B47AC22D16}" type="presParOf" srcId="{C7383B93-B190-4984-8ABB-55BBE753ECC4}" destId="{5772821E-5983-4B99-98A0-A05B7B1A994E}" srcOrd="0" destOrd="0" presId="urn:microsoft.com/office/officeart/2005/8/layout/vList5"/>
    <dgm:cxn modelId="{09081D6C-5EEC-4095-A822-ED4A1A3351F0}" type="presParOf" srcId="{C7383B93-B190-4984-8ABB-55BBE753ECC4}" destId="{F86B9508-083C-4256-BEFB-85AFE8999D05}" srcOrd="1" destOrd="0" presId="urn:microsoft.com/office/officeart/2005/8/layout/vList5"/>
    <dgm:cxn modelId="{E5B1BFC8-9CA3-4282-AB43-AB18210DF362}" type="presParOf" srcId="{C484A815-1D6A-48A1-907D-D6B7E6EEF4CA}" destId="{3721A22F-801D-4FCD-A77E-524801D7963C}" srcOrd="5" destOrd="0" presId="urn:microsoft.com/office/officeart/2005/8/layout/vList5"/>
    <dgm:cxn modelId="{C5D8EB71-EE82-4CF0-87A0-8149D61B564A}" type="presParOf" srcId="{C484A815-1D6A-48A1-907D-D6B7E6EEF4CA}" destId="{AE6AD198-BF42-4BA3-8B66-0111D5967B92}" srcOrd="6" destOrd="0" presId="urn:microsoft.com/office/officeart/2005/8/layout/vList5"/>
    <dgm:cxn modelId="{D35C7396-F4B2-4D9C-9736-EBF49B41B54D}" type="presParOf" srcId="{AE6AD198-BF42-4BA3-8B66-0111D5967B92}" destId="{4064E292-08F9-4999-803F-B46A0426083D}" srcOrd="0" destOrd="0" presId="urn:microsoft.com/office/officeart/2005/8/layout/vList5"/>
    <dgm:cxn modelId="{18DC551D-B9CD-478F-A97F-66092B8C2930}" type="presParOf" srcId="{AE6AD198-BF42-4BA3-8B66-0111D5967B92}" destId="{C2D46C3F-DE1E-4435-9528-A8ECE6484772}" srcOrd="1" destOrd="0" presId="urn:microsoft.com/office/officeart/2005/8/layout/vList5"/>
    <dgm:cxn modelId="{BB37859B-B962-4F06-890A-F98C8CFE9B85}" type="presParOf" srcId="{C484A815-1D6A-48A1-907D-D6B7E6EEF4CA}" destId="{C4F72C8F-4CA1-4CF8-9411-65215705BAAA}" srcOrd="7" destOrd="0" presId="urn:microsoft.com/office/officeart/2005/8/layout/vList5"/>
    <dgm:cxn modelId="{A894A7ED-BB5E-4ECA-87B6-2097FD599EE1}" type="presParOf" srcId="{C484A815-1D6A-48A1-907D-D6B7E6EEF4CA}" destId="{187F0DC4-E9AC-459F-A61B-6310936E1FC7}" srcOrd="8" destOrd="0" presId="urn:microsoft.com/office/officeart/2005/8/layout/vList5"/>
    <dgm:cxn modelId="{7685A895-A027-4E70-866E-EEBF1B69B10A}" type="presParOf" srcId="{187F0DC4-E9AC-459F-A61B-6310936E1FC7}" destId="{3976C83B-F8FE-45B1-931A-881BE10C21AC}" srcOrd="0" destOrd="0" presId="urn:microsoft.com/office/officeart/2005/8/layout/vList5"/>
    <dgm:cxn modelId="{652F1E1B-2580-435A-8BC7-9ABBE4F1E4CA}" type="presParOf" srcId="{187F0DC4-E9AC-459F-A61B-6310936E1FC7}" destId="{DF0B747B-5978-4C34-B0E5-C9B4EA598374}" srcOrd="1" destOrd="0" presId="urn:microsoft.com/office/officeart/2005/8/layout/vList5"/>
    <dgm:cxn modelId="{42565C80-D548-464F-A2BE-BF7795B033F5}" type="presParOf" srcId="{C484A815-1D6A-48A1-907D-D6B7E6EEF4CA}" destId="{5B684AFB-CFF9-4E35-BD3A-7BFE2A0BD837}" srcOrd="9" destOrd="0" presId="urn:microsoft.com/office/officeart/2005/8/layout/vList5"/>
    <dgm:cxn modelId="{B78CEB16-0090-4C92-8BF9-DBCDAFAC82F2}" type="presParOf" srcId="{C484A815-1D6A-48A1-907D-D6B7E6EEF4CA}" destId="{E30B376C-5EF7-4013-9E12-F533204ACC35}" srcOrd="10" destOrd="0" presId="urn:microsoft.com/office/officeart/2005/8/layout/vList5"/>
    <dgm:cxn modelId="{0F5B4A41-A48F-4B13-A19E-E14C5970D7B6}" type="presParOf" srcId="{E30B376C-5EF7-4013-9E12-F533204ACC35}" destId="{559A37CD-7A63-4522-8493-0E1351C64FC7}" srcOrd="0" destOrd="0" presId="urn:microsoft.com/office/officeart/2005/8/layout/vList5"/>
    <dgm:cxn modelId="{DCCC2578-EAA0-4E8D-B73C-7CEB840C8A55}" type="presParOf" srcId="{E30B376C-5EF7-4013-9E12-F533204ACC35}" destId="{DBC55733-7EC5-4375-AE75-A01C0D3CE1DA}" srcOrd="1" destOrd="0" presId="urn:microsoft.com/office/officeart/2005/8/layout/vList5"/>
    <dgm:cxn modelId="{7C433B1E-D6B8-4223-AEF8-C4CE5F4B3F8D}" type="presParOf" srcId="{C484A815-1D6A-48A1-907D-D6B7E6EEF4CA}" destId="{D7A8D1FF-8C1B-4C33-9242-7E00DF7BAC94}" srcOrd="11" destOrd="0" presId="urn:microsoft.com/office/officeart/2005/8/layout/vList5"/>
    <dgm:cxn modelId="{86EA529F-933C-4A11-A612-56CAF66ABF57}" type="presParOf" srcId="{C484A815-1D6A-48A1-907D-D6B7E6EEF4CA}" destId="{0EE10846-0BA5-4510-BB93-1E10D107C46E}" srcOrd="12" destOrd="0" presId="urn:microsoft.com/office/officeart/2005/8/layout/vList5"/>
    <dgm:cxn modelId="{A09974E1-0526-483C-8E10-600E181590C1}" type="presParOf" srcId="{0EE10846-0BA5-4510-BB93-1E10D107C46E}" destId="{A6740927-9C73-4DCB-BA4E-71C6C02C1EC8}" srcOrd="0" destOrd="0" presId="urn:microsoft.com/office/officeart/2005/8/layout/vList5"/>
    <dgm:cxn modelId="{2007D375-E600-4029-B599-ECA19655F11E}" type="presParOf" srcId="{0EE10846-0BA5-4510-BB93-1E10D107C46E}" destId="{749053D8-67EC-4A0E-87A1-0264C55D9A6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73A887-A915-4A32-83E1-3753C50257B1}"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7F6BBFE-14C6-493F-BB7F-1DBBE0D9FB30}">
      <dgm:prSet/>
      <dgm:spPr/>
      <dgm:t>
        <a:bodyPr/>
        <a:lstStyle/>
        <a:p>
          <a:pPr>
            <a:lnSpc>
              <a:spcPct val="100000"/>
            </a:lnSpc>
            <a:defRPr b="1"/>
          </a:pPr>
          <a:r>
            <a:rPr lang="en-US" b="1" i="0"/>
            <a:t>To the Media:</a:t>
          </a:r>
          <a:endParaRPr lang="en-US"/>
        </a:p>
      </dgm:t>
    </dgm:pt>
    <dgm:pt modelId="{20DE78C2-20D9-410A-9757-0A9B368F3FEE}" type="parTrans" cxnId="{77D39CE7-A2DE-4CF7-B945-30AEB520DF6C}">
      <dgm:prSet/>
      <dgm:spPr/>
      <dgm:t>
        <a:bodyPr/>
        <a:lstStyle/>
        <a:p>
          <a:endParaRPr lang="en-US"/>
        </a:p>
      </dgm:t>
    </dgm:pt>
    <dgm:pt modelId="{2C963045-BC76-4D96-9E87-A9CC1DF4CDEC}" type="sibTrans" cxnId="{77D39CE7-A2DE-4CF7-B945-30AEB520DF6C}">
      <dgm:prSet/>
      <dgm:spPr/>
      <dgm:t>
        <a:bodyPr/>
        <a:lstStyle/>
        <a:p>
          <a:endParaRPr lang="en-US"/>
        </a:p>
      </dgm:t>
    </dgm:pt>
    <dgm:pt modelId="{0B5C67D1-8558-4E59-87AF-3865F9689A84}">
      <dgm:prSet/>
      <dgm:spPr/>
      <dgm:t>
        <a:bodyPr/>
        <a:lstStyle/>
        <a:p>
          <a:pPr>
            <a:lnSpc>
              <a:spcPct val="100000"/>
            </a:lnSpc>
          </a:pPr>
          <a:r>
            <a:rPr lang="en-US" b="1" i="0" dirty="0"/>
            <a:t>Acknowledgement and Empathy</a:t>
          </a:r>
          <a:r>
            <a:rPr lang="en-US" b="0" i="0" dirty="0"/>
            <a:t>:</a:t>
          </a:r>
        </a:p>
        <a:p>
          <a:pPr>
            <a:lnSpc>
              <a:spcPct val="100000"/>
            </a:lnSpc>
          </a:pPr>
          <a:r>
            <a:rPr lang="en-US" b="0" i="0" dirty="0"/>
            <a:t> Acknowledge the severity of the breach and express empathy for affected individuals.</a:t>
          </a:r>
          <a:endParaRPr lang="en-US" dirty="0"/>
        </a:p>
      </dgm:t>
    </dgm:pt>
    <dgm:pt modelId="{C074295F-9B29-4ECC-B718-3AC105B5FF2A}" type="parTrans" cxnId="{BE509DEE-9439-4005-A21E-4B4D73EB5F9A}">
      <dgm:prSet/>
      <dgm:spPr/>
      <dgm:t>
        <a:bodyPr/>
        <a:lstStyle/>
        <a:p>
          <a:endParaRPr lang="en-US"/>
        </a:p>
      </dgm:t>
    </dgm:pt>
    <dgm:pt modelId="{A4BD5D15-510E-46ED-AEF4-C1E9917AE290}" type="sibTrans" cxnId="{BE509DEE-9439-4005-A21E-4B4D73EB5F9A}">
      <dgm:prSet/>
      <dgm:spPr/>
      <dgm:t>
        <a:bodyPr/>
        <a:lstStyle/>
        <a:p>
          <a:endParaRPr lang="en-US"/>
        </a:p>
      </dgm:t>
    </dgm:pt>
    <dgm:pt modelId="{17549AA7-082D-4264-A237-A5A5528F6E86}">
      <dgm:prSet/>
      <dgm:spPr/>
      <dgm:t>
        <a:bodyPr/>
        <a:lstStyle/>
        <a:p>
          <a:pPr>
            <a:lnSpc>
              <a:spcPct val="100000"/>
            </a:lnSpc>
          </a:pPr>
          <a:endParaRPr lang="en-US" b="1" i="0" dirty="0"/>
        </a:p>
        <a:p>
          <a:pPr>
            <a:lnSpc>
              <a:spcPct val="100000"/>
            </a:lnSpc>
          </a:pPr>
          <a:r>
            <a:rPr lang="en-US" b="1" i="0" dirty="0"/>
            <a:t>Commitment to Transparency</a:t>
          </a:r>
          <a:r>
            <a:rPr lang="en-US" b="0" i="0" dirty="0"/>
            <a:t>: </a:t>
          </a:r>
        </a:p>
        <a:p>
          <a:pPr>
            <a:lnSpc>
              <a:spcPct val="100000"/>
            </a:lnSpc>
          </a:pPr>
          <a:r>
            <a:rPr lang="en-US" b="0" i="0" dirty="0"/>
            <a:t>Commit to providing accurate information as the situation unfolds.</a:t>
          </a:r>
        </a:p>
        <a:p>
          <a:pPr>
            <a:lnSpc>
              <a:spcPct val="100000"/>
            </a:lnSpc>
          </a:pPr>
          <a:endParaRPr lang="en-US" dirty="0"/>
        </a:p>
      </dgm:t>
    </dgm:pt>
    <dgm:pt modelId="{16224815-CDE0-4BB5-A157-CBC301B6CB50}" type="parTrans" cxnId="{7AD95AD7-6168-4374-809F-3E1815AB4B1B}">
      <dgm:prSet/>
      <dgm:spPr/>
      <dgm:t>
        <a:bodyPr/>
        <a:lstStyle/>
        <a:p>
          <a:endParaRPr lang="en-US"/>
        </a:p>
      </dgm:t>
    </dgm:pt>
    <dgm:pt modelId="{04C18F30-5B68-4A42-8F9F-D70916732098}" type="sibTrans" cxnId="{7AD95AD7-6168-4374-809F-3E1815AB4B1B}">
      <dgm:prSet/>
      <dgm:spPr/>
      <dgm:t>
        <a:bodyPr/>
        <a:lstStyle/>
        <a:p>
          <a:endParaRPr lang="en-US"/>
        </a:p>
      </dgm:t>
    </dgm:pt>
    <dgm:pt modelId="{45008617-3C14-47C6-9EE3-5A3938E812E0}">
      <dgm:prSet/>
      <dgm:spPr/>
      <dgm:t>
        <a:bodyPr/>
        <a:lstStyle/>
        <a:p>
          <a:pPr>
            <a:lnSpc>
              <a:spcPct val="100000"/>
            </a:lnSpc>
          </a:pPr>
          <a:endParaRPr lang="en-US" b="1" i="0" dirty="0"/>
        </a:p>
        <a:p>
          <a:pPr>
            <a:lnSpc>
              <a:spcPct val="100000"/>
            </a:lnSpc>
          </a:pPr>
          <a:r>
            <a:rPr lang="en-US" b="1" i="0" dirty="0"/>
            <a:t>Reassurance</a:t>
          </a:r>
          <a:r>
            <a:rPr lang="en-US" b="0" i="0" dirty="0"/>
            <a:t>: </a:t>
          </a:r>
        </a:p>
        <a:p>
          <a:pPr>
            <a:lnSpc>
              <a:spcPct val="100000"/>
            </a:lnSpc>
          </a:pPr>
          <a:r>
            <a:rPr lang="en-US" b="0" i="0" dirty="0"/>
            <a:t>Reassure the public about immediate actions and ongoing efforts to secure data.</a:t>
          </a:r>
          <a:endParaRPr lang="en-US" dirty="0"/>
        </a:p>
      </dgm:t>
    </dgm:pt>
    <dgm:pt modelId="{5153EC8F-01F2-4BFB-AAF7-15BF1633850E}" type="parTrans" cxnId="{66031099-CF1B-49AE-9339-1B534D7146A1}">
      <dgm:prSet/>
      <dgm:spPr/>
      <dgm:t>
        <a:bodyPr/>
        <a:lstStyle/>
        <a:p>
          <a:endParaRPr lang="en-US"/>
        </a:p>
      </dgm:t>
    </dgm:pt>
    <dgm:pt modelId="{50027F60-65D4-411A-99EE-9AAD61E547F2}" type="sibTrans" cxnId="{66031099-CF1B-49AE-9339-1B534D7146A1}">
      <dgm:prSet/>
      <dgm:spPr/>
      <dgm:t>
        <a:bodyPr/>
        <a:lstStyle/>
        <a:p>
          <a:endParaRPr lang="en-US"/>
        </a:p>
      </dgm:t>
    </dgm:pt>
    <dgm:pt modelId="{64CACA00-C109-4403-BC93-4BB0777A57DC}">
      <dgm:prSet/>
      <dgm:spPr/>
      <dgm:t>
        <a:bodyPr/>
        <a:lstStyle/>
        <a:p>
          <a:pPr>
            <a:lnSpc>
              <a:spcPct val="100000"/>
            </a:lnSpc>
            <a:defRPr b="1"/>
          </a:pPr>
          <a:r>
            <a:rPr lang="en-US" b="1" i="0"/>
            <a:t>To Our Customers:</a:t>
          </a:r>
          <a:endParaRPr lang="en-US"/>
        </a:p>
      </dgm:t>
    </dgm:pt>
    <dgm:pt modelId="{DF4234DB-0A7B-4ABF-9101-45AF0AC69AB7}" type="parTrans" cxnId="{CFB58325-0ED4-4EBC-899D-08F72635D4F9}">
      <dgm:prSet/>
      <dgm:spPr/>
      <dgm:t>
        <a:bodyPr/>
        <a:lstStyle/>
        <a:p>
          <a:endParaRPr lang="en-US"/>
        </a:p>
      </dgm:t>
    </dgm:pt>
    <dgm:pt modelId="{43A5AE90-FA3D-4B57-8566-6D55F1E6E19D}" type="sibTrans" cxnId="{CFB58325-0ED4-4EBC-899D-08F72635D4F9}">
      <dgm:prSet/>
      <dgm:spPr/>
      <dgm:t>
        <a:bodyPr/>
        <a:lstStyle/>
        <a:p>
          <a:endParaRPr lang="en-US"/>
        </a:p>
      </dgm:t>
    </dgm:pt>
    <dgm:pt modelId="{4D2880FD-BE0A-4EDA-A1D6-1D639F015D9C}">
      <dgm:prSet/>
      <dgm:spPr/>
      <dgm:t>
        <a:bodyPr/>
        <a:lstStyle/>
        <a:p>
          <a:pPr>
            <a:lnSpc>
              <a:spcPct val="100000"/>
            </a:lnSpc>
          </a:pPr>
          <a:r>
            <a:rPr lang="en-US" b="1" i="0" dirty="0"/>
            <a:t>Direct and Honest Communication</a:t>
          </a:r>
          <a:r>
            <a:rPr lang="en-US" b="0" i="0" dirty="0"/>
            <a:t>: </a:t>
          </a:r>
        </a:p>
        <a:p>
          <a:pPr>
            <a:lnSpc>
              <a:spcPct val="100000"/>
            </a:lnSpc>
          </a:pPr>
          <a:r>
            <a:rPr lang="en-US" b="0" i="0" dirty="0"/>
            <a:t>Inform customers about the nature of the breach and the specific data impacted.</a:t>
          </a:r>
          <a:endParaRPr lang="en-US" dirty="0"/>
        </a:p>
      </dgm:t>
    </dgm:pt>
    <dgm:pt modelId="{2E364079-A7A1-4595-9FC1-9395C38B2181}" type="parTrans" cxnId="{BC55804A-B4D9-44C0-9D58-0F377E021F50}">
      <dgm:prSet/>
      <dgm:spPr/>
      <dgm:t>
        <a:bodyPr/>
        <a:lstStyle/>
        <a:p>
          <a:endParaRPr lang="en-US"/>
        </a:p>
      </dgm:t>
    </dgm:pt>
    <dgm:pt modelId="{B80A453D-5136-49A2-B607-2F8999814C52}" type="sibTrans" cxnId="{BC55804A-B4D9-44C0-9D58-0F377E021F50}">
      <dgm:prSet/>
      <dgm:spPr/>
      <dgm:t>
        <a:bodyPr/>
        <a:lstStyle/>
        <a:p>
          <a:endParaRPr lang="en-US"/>
        </a:p>
      </dgm:t>
    </dgm:pt>
    <dgm:pt modelId="{8E3F8638-5C14-4F7C-AA9D-9E19EA106E74}">
      <dgm:prSet/>
      <dgm:spPr/>
      <dgm:t>
        <a:bodyPr/>
        <a:lstStyle/>
        <a:p>
          <a:pPr>
            <a:lnSpc>
              <a:spcPct val="100000"/>
            </a:lnSpc>
          </a:pPr>
          <a:endParaRPr lang="en-US" b="1" i="0" dirty="0"/>
        </a:p>
        <a:p>
          <a:pPr>
            <a:lnSpc>
              <a:spcPct val="100000"/>
            </a:lnSpc>
          </a:pPr>
          <a:r>
            <a:rPr lang="en-US" b="1" i="0" dirty="0"/>
            <a:t>Protective Measures</a:t>
          </a:r>
          <a:r>
            <a:rPr lang="en-US" b="0" i="0" dirty="0"/>
            <a:t>: Advise customers on steps they can take to protect their information (e.g., monitoring credit reports, changing passwords).</a:t>
          </a:r>
        </a:p>
        <a:p>
          <a:pPr>
            <a:lnSpc>
              <a:spcPct val="100000"/>
            </a:lnSpc>
          </a:pPr>
          <a:endParaRPr lang="en-US" dirty="0"/>
        </a:p>
      </dgm:t>
    </dgm:pt>
    <dgm:pt modelId="{954724D3-0DC1-4147-8338-245C5F328A38}" type="parTrans" cxnId="{859F47EA-4B51-42DE-8105-45FAD20C62F9}">
      <dgm:prSet/>
      <dgm:spPr/>
      <dgm:t>
        <a:bodyPr/>
        <a:lstStyle/>
        <a:p>
          <a:endParaRPr lang="en-US"/>
        </a:p>
      </dgm:t>
    </dgm:pt>
    <dgm:pt modelId="{F4E68C46-7B11-42E4-AEDE-B52FEBE2E07E}" type="sibTrans" cxnId="{859F47EA-4B51-42DE-8105-45FAD20C62F9}">
      <dgm:prSet/>
      <dgm:spPr/>
      <dgm:t>
        <a:bodyPr/>
        <a:lstStyle/>
        <a:p>
          <a:endParaRPr lang="en-US"/>
        </a:p>
      </dgm:t>
    </dgm:pt>
    <dgm:pt modelId="{A69B37D6-6B07-4760-B184-63222D7D0E0F}">
      <dgm:prSet/>
      <dgm:spPr/>
      <dgm:t>
        <a:bodyPr/>
        <a:lstStyle/>
        <a:p>
          <a:pPr>
            <a:lnSpc>
              <a:spcPct val="100000"/>
            </a:lnSpc>
          </a:pPr>
          <a:r>
            <a:rPr lang="en-US" b="1" i="0" dirty="0"/>
            <a:t>Ongoing Support</a:t>
          </a:r>
          <a:r>
            <a:rPr lang="en-US" b="0" i="0" dirty="0"/>
            <a:t>:</a:t>
          </a:r>
        </a:p>
        <a:p>
          <a:pPr>
            <a:lnSpc>
              <a:spcPct val="100000"/>
            </a:lnSpc>
          </a:pPr>
          <a:r>
            <a:rPr lang="en-US" b="0" i="0" dirty="0"/>
            <a:t> Offer support services, such as credit monitoring, to affected customers.</a:t>
          </a:r>
          <a:endParaRPr lang="en-US" dirty="0"/>
        </a:p>
      </dgm:t>
    </dgm:pt>
    <dgm:pt modelId="{74E1897F-A5E7-474A-933F-7BF2DF922216}" type="parTrans" cxnId="{3A65C723-A69D-4751-BD03-CA40397F46B2}">
      <dgm:prSet/>
      <dgm:spPr/>
      <dgm:t>
        <a:bodyPr/>
        <a:lstStyle/>
        <a:p>
          <a:endParaRPr lang="en-US"/>
        </a:p>
      </dgm:t>
    </dgm:pt>
    <dgm:pt modelId="{15431461-E9CF-46E6-A63B-AE315249F495}" type="sibTrans" cxnId="{3A65C723-A69D-4751-BD03-CA40397F46B2}">
      <dgm:prSet/>
      <dgm:spPr/>
      <dgm:t>
        <a:bodyPr/>
        <a:lstStyle/>
        <a:p>
          <a:endParaRPr lang="en-US"/>
        </a:p>
      </dgm:t>
    </dgm:pt>
    <dgm:pt modelId="{22435747-02DA-4219-97C0-0A7B0032BAC6}">
      <dgm:prSet/>
      <dgm:spPr/>
      <dgm:t>
        <a:bodyPr/>
        <a:lstStyle/>
        <a:p>
          <a:pPr>
            <a:lnSpc>
              <a:spcPct val="100000"/>
            </a:lnSpc>
            <a:defRPr b="1"/>
          </a:pPr>
          <a:r>
            <a:rPr lang="en-US" b="1" i="0"/>
            <a:t>To News Channels:</a:t>
          </a:r>
          <a:endParaRPr lang="en-US"/>
        </a:p>
      </dgm:t>
    </dgm:pt>
    <dgm:pt modelId="{E1ADFBCB-E69F-4C53-9C3F-F7D23F944DE0}" type="parTrans" cxnId="{97CC7D7F-B99D-4ABA-BA25-160C8ED7EA8B}">
      <dgm:prSet/>
      <dgm:spPr/>
      <dgm:t>
        <a:bodyPr/>
        <a:lstStyle/>
        <a:p>
          <a:endParaRPr lang="en-US"/>
        </a:p>
      </dgm:t>
    </dgm:pt>
    <dgm:pt modelId="{B9A254DA-5AA7-4906-93DA-3D44FE16D128}" type="sibTrans" cxnId="{97CC7D7F-B99D-4ABA-BA25-160C8ED7EA8B}">
      <dgm:prSet/>
      <dgm:spPr/>
      <dgm:t>
        <a:bodyPr/>
        <a:lstStyle/>
        <a:p>
          <a:endParaRPr lang="en-US"/>
        </a:p>
      </dgm:t>
    </dgm:pt>
    <dgm:pt modelId="{65E1494F-D0BA-4AC4-8C86-3D364175ACC8}">
      <dgm:prSet/>
      <dgm:spPr/>
      <dgm:t>
        <a:bodyPr/>
        <a:lstStyle/>
        <a:p>
          <a:pPr>
            <a:lnSpc>
              <a:spcPct val="100000"/>
            </a:lnSpc>
          </a:pPr>
          <a:r>
            <a:rPr lang="en-US" b="1" i="0"/>
            <a:t>Consistent Messaging</a:t>
          </a:r>
          <a:r>
            <a:rPr lang="en-US" b="0" i="0"/>
            <a:t>: Ensure the message aligns with internal findings and public statements.</a:t>
          </a:r>
          <a:endParaRPr lang="en-US"/>
        </a:p>
      </dgm:t>
    </dgm:pt>
    <dgm:pt modelId="{1EE2A5D6-F63E-4E94-85C9-E98FAE1FCA56}" type="parTrans" cxnId="{FBCAE5AD-6AD5-4823-AFB8-AC25B17853F1}">
      <dgm:prSet/>
      <dgm:spPr/>
      <dgm:t>
        <a:bodyPr/>
        <a:lstStyle/>
        <a:p>
          <a:endParaRPr lang="en-US"/>
        </a:p>
      </dgm:t>
    </dgm:pt>
    <dgm:pt modelId="{69859A73-8367-434C-8FE7-F390DB0433EA}" type="sibTrans" cxnId="{FBCAE5AD-6AD5-4823-AFB8-AC25B17853F1}">
      <dgm:prSet/>
      <dgm:spPr/>
      <dgm:t>
        <a:bodyPr/>
        <a:lstStyle/>
        <a:p>
          <a:endParaRPr lang="en-US"/>
        </a:p>
      </dgm:t>
    </dgm:pt>
    <dgm:pt modelId="{A70A68BF-DD31-420C-BB2F-4DE649B3CDD5}">
      <dgm:prSet/>
      <dgm:spPr/>
      <dgm:t>
        <a:bodyPr/>
        <a:lstStyle/>
        <a:p>
          <a:pPr>
            <a:lnSpc>
              <a:spcPct val="100000"/>
            </a:lnSpc>
          </a:pPr>
          <a:endParaRPr lang="en-US" b="1" i="0" dirty="0"/>
        </a:p>
        <a:p>
          <a:pPr>
            <a:lnSpc>
              <a:spcPct val="100000"/>
            </a:lnSpc>
          </a:pPr>
          <a:endParaRPr lang="en-US" b="1" i="0" dirty="0"/>
        </a:p>
        <a:p>
          <a:pPr>
            <a:lnSpc>
              <a:spcPct val="100000"/>
            </a:lnSpc>
          </a:pPr>
          <a:r>
            <a:rPr lang="en-US" b="1" i="0" dirty="0"/>
            <a:t>No Speculation</a:t>
          </a:r>
          <a:r>
            <a:rPr lang="en-US" b="0" i="0" dirty="0"/>
            <a:t>:</a:t>
          </a:r>
        </a:p>
        <a:p>
          <a:pPr>
            <a:lnSpc>
              <a:spcPct val="100000"/>
            </a:lnSpc>
          </a:pPr>
          <a:r>
            <a:rPr lang="en-US" b="0" i="0" dirty="0"/>
            <a:t> Avoid speculating about the breach origins or potential culprits until investigations are complete.</a:t>
          </a:r>
        </a:p>
        <a:p>
          <a:pPr>
            <a:lnSpc>
              <a:spcPct val="100000"/>
            </a:lnSpc>
          </a:pPr>
          <a:endParaRPr lang="en-US" dirty="0"/>
        </a:p>
      </dgm:t>
    </dgm:pt>
    <dgm:pt modelId="{9574AC45-B5B8-4B75-9820-604492EDD5F0}" type="parTrans" cxnId="{C3BB71F8-778E-4E1D-ADA4-8F44F6B70901}">
      <dgm:prSet/>
      <dgm:spPr/>
      <dgm:t>
        <a:bodyPr/>
        <a:lstStyle/>
        <a:p>
          <a:endParaRPr lang="en-US"/>
        </a:p>
      </dgm:t>
    </dgm:pt>
    <dgm:pt modelId="{3BAB6A24-E678-4961-885E-1775A40C8B47}" type="sibTrans" cxnId="{C3BB71F8-778E-4E1D-ADA4-8F44F6B70901}">
      <dgm:prSet/>
      <dgm:spPr/>
      <dgm:t>
        <a:bodyPr/>
        <a:lstStyle/>
        <a:p>
          <a:endParaRPr lang="en-US"/>
        </a:p>
      </dgm:t>
    </dgm:pt>
    <dgm:pt modelId="{8D99DA4F-5624-4731-B876-ACFD0E6E9136}">
      <dgm:prSet/>
      <dgm:spPr/>
      <dgm:t>
        <a:bodyPr/>
        <a:lstStyle/>
        <a:p>
          <a:pPr>
            <a:lnSpc>
              <a:spcPct val="100000"/>
            </a:lnSpc>
          </a:pPr>
          <a:r>
            <a:rPr lang="en-US" b="1" i="0" dirty="0"/>
            <a:t>Focus on Positive Actions</a:t>
          </a:r>
          <a:r>
            <a:rPr lang="en-US" b="0" i="0" dirty="0"/>
            <a:t>:</a:t>
          </a:r>
        </a:p>
        <a:p>
          <a:pPr>
            <a:lnSpc>
              <a:spcPct val="100000"/>
            </a:lnSpc>
          </a:pPr>
          <a:r>
            <a:rPr lang="en-US" b="0" i="0" dirty="0"/>
            <a:t> Highlight the steps being taken to address the breach and prevent future incidents.</a:t>
          </a:r>
          <a:endParaRPr lang="en-US" dirty="0"/>
        </a:p>
      </dgm:t>
    </dgm:pt>
    <dgm:pt modelId="{D7E76424-F17D-460B-8354-F177AE0590CC}" type="parTrans" cxnId="{00DD2A88-D2D8-41FF-B9EA-8E0613BE5D60}">
      <dgm:prSet/>
      <dgm:spPr/>
      <dgm:t>
        <a:bodyPr/>
        <a:lstStyle/>
        <a:p>
          <a:endParaRPr lang="en-US"/>
        </a:p>
      </dgm:t>
    </dgm:pt>
    <dgm:pt modelId="{9E8C3C8A-8F9A-49A4-B34E-52934988E5F9}" type="sibTrans" cxnId="{00DD2A88-D2D8-41FF-B9EA-8E0613BE5D60}">
      <dgm:prSet/>
      <dgm:spPr/>
      <dgm:t>
        <a:bodyPr/>
        <a:lstStyle/>
        <a:p>
          <a:endParaRPr lang="en-US"/>
        </a:p>
      </dgm:t>
    </dgm:pt>
    <dgm:pt modelId="{0E03E502-0628-4ED7-9F1B-9078AA838806}" type="pres">
      <dgm:prSet presAssocID="{F173A887-A915-4A32-83E1-3753C50257B1}" presName="root" presStyleCnt="0">
        <dgm:presLayoutVars>
          <dgm:dir/>
          <dgm:resizeHandles val="exact"/>
        </dgm:presLayoutVars>
      </dgm:prSet>
      <dgm:spPr/>
    </dgm:pt>
    <dgm:pt modelId="{52B665B6-770F-44BF-B715-D321668FA993}" type="pres">
      <dgm:prSet presAssocID="{B7F6BBFE-14C6-493F-BB7F-1DBBE0D9FB30}" presName="compNode" presStyleCnt="0"/>
      <dgm:spPr/>
    </dgm:pt>
    <dgm:pt modelId="{29B1F32E-77E3-4A28-A898-55231F477E7C}" type="pres">
      <dgm:prSet presAssocID="{B7F6BBFE-14C6-493F-BB7F-1DBBE0D9FB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Video camera outline"/>
        </a:ext>
      </dgm:extLst>
    </dgm:pt>
    <dgm:pt modelId="{EF94441C-119A-4BDA-A075-0EA5C1784191}" type="pres">
      <dgm:prSet presAssocID="{B7F6BBFE-14C6-493F-BB7F-1DBBE0D9FB30}" presName="iconSpace" presStyleCnt="0"/>
      <dgm:spPr/>
    </dgm:pt>
    <dgm:pt modelId="{7DAD96E7-A1B0-4FA7-8233-72F5BA769D96}" type="pres">
      <dgm:prSet presAssocID="{B7F6BBFE-14C6-493F-BB7F-1DBBE0D9FB30}" presName="parTx" presStyleLbl="revTx" presStyleIdx="0" presStyleCnt="6">
        <dgm:presLayoutVars>
          <dgm:chMax val="0"/>
          <dgm:chPref val="0"/>
        </dgm:presLayoutVars>
      </dgm:prSet>
      <dgm:spPr/>
    </dgm:pt>
    <dgm:pt modelId="{993DC791-D03D-45B3-8DC2-6FC63133A298}" type="pres">
      <dgm:prSet presAssocID="{B7F6BBFE-14C6-493F-BB7F-1DBBE0D9FB30}" presName="txSpace" presStyleCnt="0"/>
      <dgm:spPr/>
    </dgm:pt>
    <dgm:pt modelId="{9D803A91-071D-4660-8D20-CBD07F59962E}" type="pres">
      <dgm:prSet presAssocID="{B7F6BBFE-14C6-493F-BB7F-1DBBE0D9FB30}" presName="desTx" presStyleLbl="revTx" presStyleIdx="1" presStyleCnt="6" custScaleX="119529">
        <dgm:presLayoutVars/>
      </dgm:prSet>
      <dgm:spPr/>
    </dgm:pt>
    <dgm:pt modelId="{CABAE35D-42EA-4D9E-BD53-2A935AAB5418}" type="pres">
      <dgm:prSet presAssocID="{2C963045-BC76-4D96-9E87-A9CC1DF4CDEC}" presName="sibTrans" presStyleCnt="0"/>
      <dgm:spPr/>
    </dgm:pt>
    <dgm:pt modelId="{6A34822A-D987-4B1D-9492-6BC0AFA0D3CB}" type="pres">
      <dgm:prSet presAssocID="{64CACA00-C109-4403-BC93-4BB0777A57DC}" presName="compNode" presStyleCnt="0"/>
      <dgm:spPr/>
    </dgm:pt>
    <dgm:pt modelId="{00EE065C-DD35-4E2F-92C5-8527BB9D0CD7}" type="pres">
      <dgm:prSet presAssocID="{64CACA00-C109-4403-BC93-4BB0777A57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dge"/>
        </a:ext>
      </dgm:extLst>
    </dgm:pt>
    <dgm:pt modelId="{43316F63-A60C-45FF-8BD0-B3C34A1A8368}" type="pres">
      <dgm:prSet presAssocID="{64CACA00-C109-4403-BC93-4BB0777A57DC}" presName="iconSpace" presStyleCnt="0"/>
      <dgm:spPr/>
    </dgm:pt>
    <dgm:pt modelId="{D02BA41A-D29C-4019-B1FB-009FB41079FD}" type="pres">
      <dgm:prSet presAssocID="{64CACA00-C109-4403-BC93-4BB0777A57DC}" presName="parTx" presStyleLbl="revTx" presStyleIdx="2" presStyleCnt="6">
        <dgm:presLayoutVars>
          <dgm:chMax val="0"/>
          <dgm:chPref val="0"/>
        </dgm:presLayoutVars>
      </dgm:prSet>
      <dgm:spPr/>
    </dgm:pt>
    <dgm:pt modelId="{0E1D83F7-9233-424C-8AD6-539A359C3B12}" type="pres">
      <dgm:prSet presAssocID="{64CACA00-C109-4403-BC93-4BB0777A57DC}" presName="txSpace" presStyleCnt="0"/>
      <dgm:spPr/>
    </dgm:pt>
    <dgm:pt modelId="{B93E3A0C-B25F-4897-B270-E6EFF5A72F49}" type="pres">
      <dgm:prSet presAssocID="{64CACA00-C109-4403-BC93-4BB0777A57DC}" presName="desTx" presStyleLbl="revTx" presStyleIdx="3" presStyleCnt="6">
        <dgm:presLayoutVars/>
      </dgm:prSet>
      <dgm:spPr/>
    </dgm:pt>
    <dgm:pt modelId="{D966A803-0C0D-41C8-A608-0F7B4121386D}" type="pres">
      <dgm:prSet presAssocID="{43A5AE90-FA3D-4B57-8566-6D55F1E6E19D}" presName="sibTrans" presStyleCnt="0"/>
      <dgm:spPr/>
    </dgm:pt>
    <dgm:pt modelId="{2BD1F433-6DFB-4B69-9F8F-6BA7D91A0994}" type="pres">
      <dgm:prSet presAssocID="{22435747-02DA-4219-97C0-0A7B0032BAC6}" presName="compNode" presStyleCnt="0"/>
      <dgm:spPr/>
    </dgm:pt>
    <dgm:pt modelId="{0C8CAD3E-FA65-4A2E-A0DD-195AFEE37FE2}" type="pres">
      <dgm:prSet presAssocID="{22435747-02DA-4219-97C0-0A7B0032BA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wspaper"/>
        </a:ext>
      </dgm:extLst>
    </dgm:pt>
    <dgm:pt modelId="{613EE089-6EF8-4F4F-B08E-0404D613A845}" type="pres">
      <dgm:prSet presAssocID="{22435747-02DA-4219-97C0-0A7B0032BAC6}" presName="iconSpace" presStyleCnt="0"/>
      <dgm:spPr/>
    </dgm:pt>
    <dgm:pt modelId="{48D283F2-DD83-4E86-BF85-702892FA80DE}" type="pres">
      <dgm:prSet presAssocID="{22435747-02DA-4219-97C0-0A7B0032BAC6}" presName="parTx" presStyleLbl="revTx" presStyleIdx="4" presStyleCnt="6">
        <dgm:presLayoutVars>
          <dgm:chMax val="0"/>
          <dgm:chPref val="0"/>
        </dgm:presLayoutVars>
      </dgm:prSet>
      <dgm:spPr/>
    </dgm:pt>
    <dgm:pt modelId="{80D185B0-C79C-435A-A47E-246D85CFB5B3}" type="pres">
      <dgm:prSet presAssocID="{22435747-02DA-4219-97C0-0A7B0032BAC6}" presName="txSpace" presStyleCnt="0"/>
      <dgm:spPr/>
    </dgm:pt>
    <dgm:pt modelId="{6E9DB841-4FDD-4FF9-A015-69E80339620F}" type="pres">
      <dgm:prSet presAssocID="{22435747-02DA-4219-97C0-0A7B0032BAC6}" presName="desTx" presStyleLbl="revTx" presStyleIdx="5" presStyleCnt="6">
        <dgm:presLayoutVars/>
      </dgm:prSet>
      <dgm:spPr/>
    </dgm:pt>
  </dgm:ptLst>
  <dgm:cxnLst>
    <dgm:cxn modelId="{3A65C723-A69D-4751-BD03-CA40397F46B2}" srcId="{64CACA00-C109-4403-BC93-4BB0777A57DC}" destId="{A69B37D6-6B07-4760-B184-63222D7D0E0F}" srcOrd="2" destOrd="0" parTransId="{74E1897F-A5E7-474A-933F-7BF2DF922216}" sibTransId="{15431461-E9CF-46E6-A63B-AE315249F495}"/>
    <dgm:cxn modelId="{CFB58325-0ED4-4EBC-899D-08F72635D4F9}" srcId="{F173A887-A915-4A32-83E1-3753C50257B1}" destId="{64CACA00-C109-4403-BC93-4BB0777A57DC}" srcOrd="1" destOrd="0" parTransId="{DF4234DB-0A7B-4ABF-9101-45AF0AC69AB7}" sibTransId="{43A5AE90-FA3D-4B57-8566-6D55F1E6E19D}"/>
    <dgm:cxn modelId="{BC55804A-B4D9-44C0-9D58-0F377E021F50}" srcId="{64CACA00-C109-4403-BC93-4BB0777A57DC}" destId="{4D2880FD-BE0A-4EDA-A1D6-1D639F015D9C}" srcOrd="0" destOrd="0" parTransId="{2E364079-A7A1-4595-9FC1-9395C38B2181}" sibTransId="{B80A453D-5136-49A2-B607-2F8999814C52}"/>
    <dgm:cxn modelId="{585DC84F-B188-476F-B3CB-5A326922B607}" type="presOf" srcId="{8E3F8638-5C14-4F7C-AA9D-9E19EA106E74}" destId="{B93E3A0C-B25F-4897-B270-E6EFF5A72F49}" srcOrd="0" destOrd="1" presId="urn:microsoft.com/office/officeart/2018/5/layout/CenteredIconLabelDescriptionList"/>
    <dgm:cxn modelId="{D0FEC377-50DA-465E-BF47-89EFBB4CB536}" type="presOf" srcId="{8D99DA4F-5624-4731-B876-ACFD0E6E9136}" destId="{6E9DB841-4FDD-4FF9-A015-69E80339620F}" srcOrd="0" destOrd="2" presId="urn:microsoft.com/office/officeart/2018/5/layout/CenteredIconLabelDescriptionList"/>
    <dgm:cxn modelId="{B4190578-BEF8-4BF8-B472-05DCBB3164CD}" type="presOf" srcId="{F173A887-A915-4A32-83E1-3753C50257B1}" destId="{0E03E502-0628-4ED7-9F1B-9078AA838806}" srcOrd="0" destOrd="0" presId="urn:microsoft.com/office/officeart/2018/5/layout/CenteredIconLabelDescriptionList"/>
    <dgm:cxn modelId="{8DDEFF7D-EA40-46C0-BFB7-2CB9E54FA656}" type="presOf" srcId="{64CACA00-C109-4403-BC93-4BB0777A57DC}" destId="{D02BA41A-D29C-4019-B1FB-009FB41079FD}" srcOrd="0" destOrd="0" presId="urn:microsoft.com/office/officeart/2018/5/layout/CenteredIconLabelDescriptionList"/>
    <dgm:cxn modelId="{97CC7D7F-B99D-4ABA-BA25-160C8ED7EA8B}" srcId="{F173A887-A915-4A32-83E1-3753C50257B1}" destId="{22435747-02DA-4219-97C0-0A7B0032BAC6}" srcOrd="2" destOrd="0" parTransId="{E1ADFBCB-E69F-4C53-9C3F-F7D23F944DE0}" sibTransId="{B9A254DA-5AA7-4906-93DA-3D44FE16D128}"/>
    <dgm:cxn modelId="{00DD2A88-D2D8-41FF-B9EA-8E0613BE5D60}" srcId="{22435747-02DA-4219-97C0-0A7B0032BAC6}" destId="{8D99DA4F-5624-4731-B876-ACFD0E6E9136}" srcOrd="2" destOrd="0" parTransId="{D7E76424-F17D-460B-8354-F177AE0590CC}" sibTransId="{9E8C3C8A-8F9A-49A4-B34E-52934988E5F9}"/>
    <dgm:cxn modelId="{9DE4578A-AD30-43A3-88F5-DDCF81429E83}" type="presOf" srcId="{17549AA7-082D-4264-A237-A5A5528F6E86}" destId="{9D803A91-071D-4660-8D20-CBD07F59962E}" srcOrd="0" destOrd="1" presId="urn:microsoft.com/office/officeart/2018/5/layout/CenteredIconLabelDescriptionList"/>
    <dgm:cxn modelId="{66031099-CF1B-49AE-9339-1B534D7146A1}" srcId="{B7F6BBFE-14C6-493F-BB7F-1DBBE0D9FB30}" destId="{45008617-3C14-47C6-9EE3-5A3938E812E0}" srcOrd="2" destOrd="0" parTransId="{5153EC8F-01F2-4BFB-AAF7-15BF1633850E}" sibTransId="{50027F60-65D4-411A-99EE-9AAD61E547F2}"/>
    <dgm:cxn modelId="{AAE6A5A9-33EB-4F42-ACEA-CD326FDB2BE9}" type="presOf" srcId="{4D2880FD-BE0A-4EDA-A1D6-1D639F015D9C}" destId="{B93E3A0C-B25F-4897-B270-E6EFF5A72F49}" srcOrd="0" destOrd="0" presId="urn:microsoft.com/office/officeart/2018/5/layout/CenteredIconLabelDescriptionList"/>
    <dgm:cxn modelId="{FBCAE5AD-6AD5-4823-AFB8-AC25B17853F1}" srcId="{22435747-02DA-4219-97C0-0A7B0032BAC6}" destId="{65E1494F-D0BA-4AC4-8C86-3D364175ACC8}" srcOrd="0" destOrd="0" parTransId="{1EE2A5D6-F63E-4E94-85C9-E98FAE1FCA56}" sibTransId="{69859A73-8367-434C-8FE7-F390DB0433EA}"/>
    <dgm:cxn modelId="{00FFF9AF-83AB-449A-B735-664C0929157D}" type="presOf" srcId="{A69B37D6-6B07-4760-B184-63222D7D0E0F}" destId="{B93E3A0C-B25F-4897-B270-E6EFF5A72F49}" srcOrd="0" destOrd="2" presId="urn:microsoft.com/office/officeart/2018/5/layout/CenteredIconLabelDescriptionList"/>
    <dgm:cxn modelId="{2F54F0CA-3DC4-4CCC-AF98-CF764AE2C660}" type="presOf" srcId="{B7F6BBFE-14C6-493F-BB7F-1DBBE0D9FB30}" destId="{7DAD96E7-A1B0-4FA7-8233-72F5BA769D96}" srcOrd="0" destOrd="0" presId="urn:microsoft.com/office/officeart/2018/5/layout/CenteredIconLabelDescriptionList"/>
    <dgm:cxn modelId="{7AD95AD7-6168-4374-809F-3E1815AB4B1B}" srcId="{B7F6BBFE-14C6-493F-BB7F-1DBBE0D9FB30}" destId="{17549AA7-082D-4264-A237-A5A5528F6E86}" srcOrd="1" destOrd="0" parTransId="{16224815-CDE0-4BB5-A157-CBC301B6CB50}" sibTransId="{04C18F30-5B68-4A42-8F9F-D70916732098}"/>
    <dgm:cxn modelId="{3277E9DA-999F-4FEE-9DE4-46F62EADEC56}" type="presOf" srcId="{22435747-02DA-4219-97C0-0A7B0032BAC6}" destId="{48D283F2-DD83-4E86-BF85-702892FA80DE}" srcOrd="0" destOrd="0" presId="urn:microsoft.com/office/officeart/2018/5/layout/CenteredIconLabelDescriptionList"/>
    <dgm:cxn modelId="{87542EDC-6FA5-47B6-8245-51493EF98B3A}" type="presOf" srcId="{45008617-3C14-47C6-9EE3-5A3938E812E0}" destId="{9D803A91-071D-4660-8D20-CBD07F59962E}" srcOrd="0" destOrd="2" presId="urn:microsoft.com/office/officeart/2018/5/layout/CenteredIconLabelDescriptionList"/>
    <dgm:cxn modelId="{77D39CE7-A2DE-4CF7-B945-30AEB520DF6C}" srcId="{F173A887-A915-4A32-83E1-3753C50257B1}" destId="{B7F6BBFE-14C6-493F-BB7F-1DBBE0D9FB30}" srcOrd="0" destOrd="0" parTransId="{20DE78C2-20D9-410A-9757-0A9B368F3FEE}" sibTransId="{2C963045-BC76-4D96-9E87-A9CC1DF4CDEC}"/>
    <dgm:cxn modelId="{859F47EA-4B51-42DE-8105-45FAD20C62F9}" srcId="{64CACA00-C109-4403-BC93-4BB0777A57DC}" destId="{8E3F8638-5C14-4F7C-AA9D-9E19EA106E74}" srcOrd="1" destOrd="0" parTransId="{954724D3-0DC1-4147-8338-245C5F328A38}" sibTransId="{F4E68C46-7B11-42E4-AEDE-B52FEBE2E07E}"/>
    <dgm:cxn modelId="{BE509DEE-9439-4005-A21E-4B4D73EB5F9A}" srcId="{B7F6BBFE-14C6-493F-BB7F-1DBBE0D9FB30}" destId="{0B5C67D1-8558-4E59-87AF-3865F9689A84}" srcOrd="0" destOrd="0" parTransId="{C074295F-9B29-4ECC-B718-3AC105B5FF2A}" sibTransId="{A4BD5D15-510E-46ED-AEF4-C1E9917AE290}"/>
    <dgm:cxn modelId="{98DA42F0-8E6C-4DDD-89E3-1C148005D4A4}" type="presOf" srcId="{0B5C67D1-8558-4E59-87AF-3865F9689A84}" destId="{9D803A91-071D-4660-8D20-CBD07F59962E}" srcOrd="0" destOrd="0" presId="urn:microsoft.com/office/officeart/2018/5/layout/CenteredIconLabelDescriptionList"/>
    <dgm:cxn modelId="{C3BB71F8-778E-4E1D-ADA4-8F44F6B70901}" srcId="{22435747-02DA-4219-97C0-0A7B0032BAC6}" destId="{A70A68BF-DD31-420C-BB2F-4DE649B3CDD5}" srcOrd="1" destOrd="0" parTransId="{9574AC45-B5B8-4B75-9820-604492EDD5F0}" sibTransId="{3BAB6A24-E678-4961-885E-1775A40C8B47}"/>
    <dgm:cxn modelId="{E73BBEF9-AF82-4EDD-8F60-D2C6988C90EC}" type="presOf" srcId="{A70A68BF-DD31-420C-BB2F-4DE649B3CDD5}" destId="{6E9DB841-4FDD-4FF9-A015-69E80339620F}" srcOrd="0" destOrd="1" presId="urn:microsoft.com/office/officeart/2018/5/layout/CenteredIconLabelDescriptionList"/>
    <dgm:cxn modelId="{F401EEFD-F1DD-45E5-B6AA-93635E15B0E6}" type="presOf" srcId="{65E1494F-D0BA-4AC4-8C86-3D364175ACC8}" destId="{6E9DB841-4FDD-4FF9-A015-69E80339620F}" srcOrd="0" destOrd="0" presId="urn:microsoft.com/office/officeart/2018/5/layout/CenteredIconLabelDescriptionList"/>
    <dgm:cxn modelId="{9E10225C-0446-459D-8B2F-23D2A96CF404}" type="presParOf" srcId="{0E03E502-0628-4ED7-9F1B-9078AA838806}" destId="{52B665B6-770F-44BF-B715-D321668FA993}" srcOrd="0" destOrd="0" presId="urn:microsoft.com/office/officeart/2018/5/layout/CenteredIconLabelDescriptionList"/>
    <dgm:cxn modelId="{98B39298-BF68-409E-8AA4-9EDADA3B97E7}" type="presParOf" srcId="{52B665B6-770F-44BF-B715-D321668FA993}" destId="{29B1F32E-77E3-4A28-A898-55231F477E7C}" srcOrd="0" destOrd="0" presId="urn:microsoft.com/office/officeart/2018/5/layout/CenteredIconLabelDescriptionList"/>
    <dgm:cxn modelId="{88325A90-BEC4-4480-B67A-77E48BB3A235}" type="presParOf" srcId="{52B665B6-770F-44BF-B715-D321668FA993}" destId="{EF94441C-119A-4BDA-A075-0EA5C1784191}" srcOrd="1" destOrd="0" presId="urn:microsoft.com/office/officeart/2018/5/layout/CenteredIconLabelDescriptionList"/>
    <dgm:cxn modelId="{B3BF60AB-0A39-4048-AA1C-E25E91AF13A4}" type="presParOf" srcId="{52B665B6-770F-44BF-B715-D321668FA993}" destId="{7DAD96E7-A1B0-4FA7-8233-72F5BA769D96}" srcOrd="2" destOrd="0" presId="urn:microsoft.com/office/officeart/2018/5/layout/CenteredIconLabelDescriptionList"/>
    <dgm:cxn modelId="{5DF3D302-9BAF-42D9-8CA1-071D954BE13B}" type="presParOf" srcId="{52B665B6-770F-44BF-B715-D321668FA993}" destId="{993DC791-D03D-45B3-8DC2-6FC63133A298}" srcOrd="3" destOrd="0" presId="urn:microsoft.com/office/officeart/2018/5/layout/CenteredIconLabelDescriptionList"/>
    <dgm:cxn modelId="{B43BC0A7-20A5-4558-9608-FBDF23C1884B}" type="presParOf" srcId="{52B665B6-770F-44BF-B715-D321668FA993}" destId="{9D803A91-071D-4660-8D20-CBD07F59962E}" srcOrd="4" destOrd="0" presId="urn:microsoft.com/office/officeart/2018/5/layout/CenteredIconLabelDescriptionList"/>
    <dgm:cxn modelId="{BF74D1B1-D94C-45E6-9ABB-CF9EFF580EC4}" type="presParOf" srcId="{0E03E502-0628-4ED7-9F1B-9078AA838806}" destId="{CABAE35D-42EA-4D9E-BD53-2A935AAB5418}" srcOrd="1" destOrd="0" presId="urn:microsoft.com/office/officeart/2018/5/layout/CenteredIconLabelDescriptionList"/>
    <dgm:cxn modelId="{275F2527-C5A0-4B00-8820-E3DB0B9E8287}" type="presParOf" srcId="{0E03E502-0628-4ED7-9F1B-9078AA838806}" destId="{6A34822A-D987-4B1D-9492-6BC0AFA0D3CB}" srcOrd="2" destOrd="0" presId="urn:microsoft.com/office/officeart/2018/5/layout/CenteredIconLabelDescriptionList"/>
    <dgm:cxn modelId="{2542CBCD-C645-4BD6-AB3C-1D5681797016}" type="presParOf" srcId="{6A34822A-D987-4B1D-9492-6BC0AFA0D3CB}" destId="{00EE065C-DD35-4E2F-92C5-8527BB9D0CD7}" srcOrd="0" destOrd="0" presId="urn:microsoft.com/office/officeart/2018/5/layout/CenteredIconLabelDescriptionList"/>
    <dgm:cxn modelId="{A1AAC7AB-32AA-41F8-9B8E-1D228D1D5DB1}" type="presParOf" srcId="{6A34822A-D987-4B1D-9492-6BC0AFA0D3CB}" destId="{43316F63-A60C-45FF-8BD0-B3C34A1A8368}" srcOrd="1" destOrd="0" presId="urn:microsoft.com/office/officeart/2018/5/layout/CenteredIconLabelDescriptionList"/>
    <dgm:cxn modelId="{C7EA2DB2-A091-4411-8893-D39CC6DE5EFE}" type="presParOf" srcId="{6A34822A-D987-4B1D-9492-6BC0AFA0D3CB}" destId="{D02BA41A-D29C-4019-B1FB-009FB41079FD}" srcOrd="2" destOrd="0" presId="urn:microsoft.com/office/officeart/2018/5/layout/CenteredIconLabelDescriptionList"/>
    <dgm:cxn modelId="{BD97D4D4-FCD0-41A6-BDE4-A29A381A211E}" type="presParOf" srcId="{6A34822A-D987-4B1D-9492-6BC0AFA0D3CB}" destId="{0E1D83F7-9233-424C-8AD6-539A359C3B12}" srcOrd="3" destOrd="0" presId="urn:microsoft.com/office/officeart/2018/5/layout/CenteredIconLabelDescriptionList"/>
    <dgm:cxn modelId="{0B2A0B91-E8F5-48A7-8819-E73BA7F20669}" type="presParOf" srcId="{6A34822A-D987-4B1D-9492-6BC0AFA0D3CB}" destId="{B93E3A0C-B25F-4897-B270-E6EFF5A72F49}" srcOrd="4" destOrd="0" presId="urn:microsoft.com/office/officeart/2018/5/layout/CenteredIconLabelDescriptionList"/>
    <dgm:cxn modelId="{36607D9D-3CB8-410F-A2A8-69A169D68C11}" type="presParOf" srcId="{0E03E502-0628-4ED7-9F1B-9078AA838806}" destId="{D966A803-0C0D-41C8-A608-0F7B4121386D}" srcOrd="3" destOrd="0" presId="urn:microsoft.com/office/officeart/2018/5/layout/CenteredIconLabelDescriptionList"/>
    <dgm:cxn modelId="{06198919-D12D-49A7-98BA-6E6763546F72}" type="presParOf" srcId="{0E03E502-0628-4ED7-9F1B-9078AA838806}" destId="{2BD1F433-6DFB-4B69-9F8F-6BA7D91A0994}" srcOrd="4" destOrd="0" presId="urn:microsoft.com/office/officeart/2018/5/layout/CenteredIconLabelDescriptionList"/>
    <dgm:cxn modelId="{18ACBB5C-16B8-48ED-88EF-8C2BED7DED96}" type="presParOf" srcId="{2BD1F433-6DFB-4B69-9F8F-6BA7D91A0994}" destId="{0C8CAD3E-FA65-4A2E-A0DD-195AFEE37FE2}" srcOrd="0" destOrd="0" presId="urn:microsoft.com/office/officeart/2018/5/layout/CenteredIconLabelDescriptionList"/>
    <dgm:cxn modelId="{B84EC4F5-BB4B-489D-82E1-496A460AC197}" type="presParOf" srcId="{2BD1F433-6DFB-4B69-9F8F-6BA7D91A0994}" destId="{613EE089-6EF8-4F4F-B08E-0404D613A845}" srcOrd="1" destOrd="0" presId="urn:microsoft.com/office/officeart/2018/5/layout/CenteredIconLabelDescriptionList"/>
    <dgm:cxn modelId="{39502ADD-A950-474C-96E3-6E72B998BEC9}" type="presParOf" srcId="{2BD1F433-6DFB-4B69-9F8F-6BA7D91A0994}" destId="{48D283F2-DD83-4E86-BF85-702892FA80DE}" srcOrd="2" destOrd="0" presId="urn:microsoft.com/office/officeart/2018/5/layout/CenteredIconLabelDescriptionList"/>
    <dgm:cxn modelId="{E9C1AC49-539A-496C-BA8D-9511685971B4}" type="presParOf" srcId="{2BD1F433-6DFB-4B69-9F8F-6BA7D91A0994}" destId="{80D185B0-C79C-435A-A47E-246D85CFB5B3}" srcOrd="3" destOrd="0" presId="urn:microsoft.com/office/officeart/2018/5/layout/CenteredIconLabelDescriptionList"/>
    <dgm:cxn modelId="{59BF3FFB-1AEC-43E7-8CDE-A56DEB60B3B1}" type="presParOf" srcId="{2BD1F433-6DFB-4B69-9F8F-6BA7D91A0994}" destId="{6E9DB841-4FDD-4FF9-A015-69E80339620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1BB8B-B6DA-47A4-9AB0-4F27E9359B3E}">
      <dsp:nvSpPr>
        <dsp:cNvPr id="0" name=""/>
        <dsp:cNvSpPr/>
      </dsp:nvSpPr>
      <dsp:spPr>
        <a:xfrm rot="5400000">
          <a:off x="-281996" y="284376"/>
          <a:ext cx="1879975" cy="13159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The what:</a:t>
          </a:r>
          <a:endParaRPr lang="en-US" sz="1900" kern="1200" dirty="0"/>
        </a:p>
      </dsp:txBody>
      <dsp:txXfrm rot="-5400000">
        <a:off x="1" y="660370"/>
        <a:ext cx="1315982" cy="563993"/>
      </dsp:txXfrm>
    </dsp:sp>
    <dsp:sp modelId="{88753468-B3DA-4777-B306-16DB18D02006}">
      <dsp:nvSpPr>
        <dsp:cNvPr id="0" name=""/>
        <dsp:cNvSpPr/>
      </dsp:nvSpPr>
      <dsp:spPr>
        <a:xfrm rot="5400000">
          <a:off x="4223899" y="-2905536"/>
          <a:ext cx="1221983" cy="70378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Russian Cyber attack (Russian Tsunami)  has impacted numerous organizations, including Inject Healthcare. The breach led to the exposure of sensitive health and personal data, raising substantial compliance and security concerns.</a:t>
          </a:r>
        </a:p>
        <a:p>
          <a:pPr marL="57150" lvl="1" indent="-57150" algn="l" defTabSz="488950">
            <a:lnSpc>
              <a:spcPct val="90000"/>
            </a:lnSpc>
            <a:spcBef>
              <a:spcPct val="0"/>
            </a:spcBef>
            <a:spcAft>
              <a:spcPct val="15000"/>
            </a:spcAft>
            <a:buChar char="•"/>
          </a:pPr>
          <a:r>
            <a:rPr lang="en-US" sz="1100" kern="1200" dirty="0"/>
            <a:t>Over 500 million records containing USP PII has been leaked exposing their customer’s health information in violation of HIPAA. These organizations have received two bomb threats that have forced evacuation of patients and doctor’ alike in the NY and MA areas.</a:t>
          </a:r>
        </a:p>
        <a:p>
          <a:pPr marL="57150" lvl="1" indent="-57150" algn="l" defTabSz="488950">
            <a:lnSpc>
              <a:spcPct val="90000"/>
            </a:lnSpc>
            <a:spcBef>
              <a:spcPct val="0"/>
            </a:spcBef>
            <a:spcAft>
              <a:spcPct val="15000"/>
            </a:spcAft>
            <a:buChar char="•"/>
          </a:pPr>
          <a:r>
            <a:rPr lang="en-US" sz="1100" kern="1200" dirty="0"/>
            <a:t>200,000+ organizations affected.</a:t>
          </a:r>
        </a:p>
      </dsp:txBody>
      <dsp:txXfrm rot="-5400000">
        <a:off x="1315982" y="62033"/>
        <a:ext cx="6978165" cy="1102679"/>
      </dsp:txXfrm>
    </dsp:sp>
    <dsp:sp modelId="{D00C9CE3-AC8C-43B3-83BB-3F49D088DC92}">
      <dsp:nvSpPr>
        <dsp:cNvPr id="0" name=""/>
        <dsp:cNvSpPr/>
      </dsp:nvSpPr>
      <dsp:spPr>
        <a:xfrm rot="5400000">
          <a:off x="-281996" y="1874540"/>
          <a:ext cx="1879975" cy="13159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a:t>What is our mission?</a:t>
          </a:r>
          <a:endParaRPr lang="en-US" sz="1900" kern="1200"/>
        </a:p>
      </dsp:txBody>
      <dsp:txXfrm rot="-5400000">
        <a:off x="1" y="2250534"/>
        <a:ext cx="1315982" cy="563993"/>
      </dsp:txXfrm>
    </dsp:sp>
    <dsp:sp modelId="{C74BDF9E-C93D-4EB0-8681-846C6E182392}">
      <dsp:nvSpPr>
        <dsp:cNvPr id="0" name=""/>
        <dsp:cNvSpPr/>
      </dsp:nvSpPr>
      <dsp:spPr>
        <a:xfrm rot="5400000">
          <a:off x="4223899" y="-1315372"/>
          <a:ext cx="1221983" cy="70378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Provide consultation to an organization </a:t>
          </a:r>
          <a:r>
            <a:rPr lang="en-US" sz="1100" b="1" kern="1200" dirty="0"/>
            <a:t>INJECT HEALTHCARE</a:t>
          </a:r>
          <a:endParaRPr lang="en-US" sz="1100" kern="1200" dirty="0"/>
        </a:p>
        <a:p>
          <a:pPr marL="57150" lvl="1" indent="-57150" algn="l" defTabSz="488950">
            <a:lnSpc>
              <a:spcPct val="90000"/>
            </a:lnSpc>
            <a:spcBef>
              <a:spcPct val="0"/>
            </a:spcBef>
            <a:spcAft>
              <a:spcPct val="15000"/>
            </a:spcAft>
            <a:buChar char="•"/>
          </a:pPr>
          <a:r>
            <a:rPr lang="en-US" sz="1100" kern="1200"/>
            <a:t>Find out which laws &amp; regulations have been violated due to these breaches?</a:t>
          </a:r>
        </a:p>
        <a:p>
          <a:pPr marL="57150" lvl="1" indent="-57150" algn="l" defTabSz="488950">
            <a:lnSpc>
              <a:spcPct val="90000"/>
            </a:lnSpc>
            <a:spcBef>
              <a:spcPct val="0"/>
            </a:spcBef>
            <a:spcAft>
              <a:spcPct val="15000"/>
            </a:spcAft>
            <a:buChar char="•"/>
          </a:pPr>
          <a:r>
            <a:rPr lang="en-US" sz="1100" kern="1200"/>
            <a:t>Provide a summary of all breaches and find out how they violated the laws/regulations?</a:t>
          </a:r>
        </a:p>
        <a:p>
          <a:pPr marL="57150" lvl="1" indent="-57150" algn="l" defTabSz="488950">
            <a:lnSpc>
              <a:spcPct val="90000"/>
            </a:lnSpc>
            <a:spcBef>
              <a:spcPct val="0"/>
            </a:spcBef>
            <a:spcAft>
              <a:spcPct val="15000"/>
            </a:spcAft>
            <a:buChar char="•"/>
          </a:pPr>
          <a:r>
            <a:rPr lang="en-US" sz="1100" kern="1200"/>
            <a:t>What framework will be used to identify violations &amp; vulnerabilities due to breaches?</a:t>
          </a:r>
        </a:p>
      </dsp:txBody>
      <dsp:txXfrm rot="-5400000">
        <a:off x="1315982" y="1652197"/>
        <a:ext cx="6978165" cy="1102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6C1C9-8F91-428A-9B83-D1E6763012D5}">
      <dsp:nvSpPr>
        <dsp:cNvPr id="0" name=""/>
        <dsp:cNvSpPr/>
      </dsp:nvSpPr>
      <dsp:spPr>
        <a:xfrm>
          <a:off x="229803" y="592772"/>
          <a:ext cx="711984" cy="71198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646415-83E4-4892-BF17-315BFB568B59}">
      <dsp:nvSpPr>
        <dsp:cNvPr id="0" name=""/>
        <dsp:cNvSpPr/>
      </dsp:nvSpPr>
      <dsp:spPr>
        <a:xfrm>
          <a:off x="381537" y="744506"/>
          <a:ext cx="408515" cy="408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94BBD7-CC07-4E1D-8219-3B7E0A92DBF1}">
      <dsp:nvSpPr>
        <dsp:cNvPr id="0" name=""/>
        <dsp:cNvSpPr/>
      </dsp:nvSpPr>
      <dsp:spPr>
        <a:xfrm>
          <a:off x="2201" y="1526522"/>
          <a:ext cx="1167187" cy="46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pPr>
          <a:endParaRPr lang="en-US" sz="3300" kern="1200"/>
        </a:p>
      </dsp:txBody>
      <dsp:txXfrm>
        <a:off x="2201" y="1526522"/>
        <a:ext cx="1167187" cy="466875"/>
      </dsp:txXfrm>
    </dsp:sp>
    <dsp:sp modelId="{728538EF-AE0F-411F-A59E-4A235B95457C}">
      <dsp:nvSpPr>
        <dsp:cNvPr id="0" name=""/>
        <dsp:cNvSpPr/>
      </dsp:nvSpPr>
      <dsp:spPr>
        <a:xfrm>
          <a:off x="1601248" y="592772"/>
          <a:ext cx="711984" cy="711984"/>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A106E632-9364-4779-A351-E3E2F595A1FD}">
      <dsp:nvSpPr>
        <dsp:cNvPr id="0" name=""/>
        <dsp:cNvSpPr/>
      </dsp:nvSpPr>
      <dsp:spPr>
        <a:xfrm>
          <a:off x="1752982" y="744506"/>
          <a:ext cx="408515" cy="408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EF21D-16A6-4C2D-A4D6-4B3ACBE8E502}">
      <dsp:nvSpPr>
        <dsp:cNvPr id="0" name=""/>
        <dsp:cNvSpPr/>
      </dsp:nvSpPr>
      <dsp:spPr>
        <a:xfrm>
          <a:off x="1373646" y="1526522"/>
          <a:ext cx="1167187" cy="46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endParaRPr lang="en-US" sz="3300" kern="1200"/>
        </a:p>
      </dsp:txBody>
      <dsp:txXfrm>
        <a:off x="1373646" y="1526522"/>
        <a:ext cx="1167187" cy="466875"/>
      </dsp:txXfrm>
    </dsp:sp>
    <dsp:sp modelId="{915D8640-0F11-4B5D-AC1E-51BA11155152}">
      <dsp:nvSpPr>
        <dsp:cNvPr id="0" name=""/>
        <dsp:cNvSpPr/>
      </dsp:nvSpPr>
      <dsp:spPr>
        <a:xfrm>
          <a:off x="2972693" y="592772"/>
          <a:ext cx="711984" cy="711984"/>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8BCCFB78-F677-4CC5-856C-978972FF4E6C}">
      <dsp:nvSpPr>
        <dsp:cNvPr id="0" name=""/>
        <dsp:cNvSpPr/>
      </dsp:nvSpPr>
      <dsp:spPr>
        <a:xfrm>
          <a:off x="3124428" y="744506"/>
          <a:ext cx="408515" cy="408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F5DAC-68CE-4CBA-A989-C94FB0359753}">
      <dsp:nvSpPr>
        <dsp:cNvPr id="0" name=""/>
        <dsp:cNvSpPr/>
      </dsp:nvSpPr>
      <dsp:spPr>
        <a:xfrm>
          <a:off x="2745092" y="1526522"/>
          <a:ext cx="1167187" cy="46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endParaRPr lang="en-US" sz="3300" kern="1200"/>
        </a:p>
      </dsp:txBody>
      <dsp:txXfrm>
        <a:off x="2745092" y="1526522"/>
        <a:ext cx="1167187" cy="466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F914C-65AB-4AAA-8DC0-63990B2D8F4C}">
      <dsp:nvSpPr>
        <dsp:cNvPr id="0" name=""/>
        <dsp:cNvSpPr/>
      </dsp:nvSpPr>
      <dsp:spPr>
        <a:xfrm rot="5400000">
          <a:off x="5541154" y="-2431521"/>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a:t>Conduct regular and thorough assessments of potential risks to PHI.</a:t>
          </a:r>
          <a:endParaRPr lang="en-US" sz="1100" kern="1200" dirty="0"/>
        </a:p>
        <a:p>
          <a:pPr marL="57150" lvl="1" indent="-57150" algn="l" defTabSz="488950">
            <a:lnSpc>
              <a:spcPct val="90000"/>
            </a:lnSpc>
            <a:spcBef>
              <a:spcPct val="0"/>
            </a:spcBef>
            <a:spcAft>
              <a:spcPct val="15000"/>
            </a:spcAft>
            <a:buChar char="•"/>
          </a:pPr>
          <a:r>
            <a:rPr lang="en-US" sz="1100" b="0" i="0" kern="1200" dirty="0"/>
            <a:t>Identify vulnerabilities and implement measures to mitigate them.</a:t>
          </a:r>
          <a:endParaRPr lang="en-US" sz="1100" kern="1200" dirty="0"/>
        </a:p>
      </dsp:txBody>
      <dsp:txXfrm rot="-5400000">
        <a:off x="3052915" y="78730"/>
        <a:ext cx="5405394" cy="406904"/>
      </dsp:txXfrm>
    </dsp:sp>
    <dsp:sp modelId="{107BF93B-08F2-4431-A55E-515D345D4500}">
      <dsp:nvSpPr>
        <dsp:cNvPr id="0" name=""/>
        <dsp:cNvSpPr/>
      </dsp:nvSpPr>
      <dsp:spPr>
        <a:xfrm>
          <a:off x="0" y="351"/>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Comprehensive Risk Analysis</a:t>
          </a:r>
          <a:endParaRPr lang="en-US" sz="1600" kern="1200"/>
        </a:p>
      </dsp:txBody>
      <dsp:txXfrm>
        <a:off x="27516" y="27867"/>
        <a:ext cx="2997883" cy="508628"/>
      </dsp:txXfrm>
    </dsp:sp>
    <dsp:sp modelId="{4237A5FD-5A9E-4254-9AB6-4C87C76C51F4}">
      <dsp:nvSpPr>
        <dsp:cNvPr id="0" name=""/>
        <dsp:cNvSpPr/>
      </dsp:nvSpPr>
      <dsp:spPr>
        <a:xfrm rot="5400000">
          <a:off x="5541154" y="-1839678"/>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Develop clear, HIPAA-compliant policies for handling PHI.</a:t>
          </a:r>
          <a:endParaRPr lang="en-US" sz="1100" kern="1200"/>
        </a:p>
        <a:p>
          <a:pPr marL="57150" lvl="1" indent="-57150" algn="l" defTabSz="488950">
            <a:lnSpc>
              <a:spcPct val="90000"/>
            </a:lnSpc>
            <a:spcBef>
              <a:spcPct val="0"/>
            </a:spcBef>
            <a:spcAft>
              <a:spcPct val="15000"/>
            </a:spcAft>
            <a:buChar char="•"/>
          </a:pPr>
          <a:r>
            <a:rPr lang="en-US" sz="1100" b="0" i="0" kern="1200"/>
            <a:t>Regularly update policies in response to evolving threats and regulations.</a:t>
          </a:r>
          <a:endParaRPr lang="en-US" sz="1100" kern="1200"/>
        </a:p>
      </dsp:txBody>
      <dsp:txXfrm rot="-5400000">
        <a:off x="3052915" y="670573"/>
        <a:ext cx="5405394" cy="406904"/>
      </dsp:txXfrm>
    </dsp:sp>
    <dsp:sp modelId="{11549331-50E0-400E-9137-F944211608BE}">
      <dsp:nvSpPr>
        <dsp:cNvPr id="0" name=""/>
        <dsp:cNvSpPr/>
      </dsp:nvSpPr>
      <dsp:spPr>
        <a:xfrm>
          <a:off x="0" y="592194"/>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Robust Privacy and Security Policies</a:t>
          </a:r>
          <a:endParaRPr lang="en-US" sz="1600" kern="1200"/>
        </a:p>
      </dsp:txBody>
      <dsp:txXfrm>
        <a:off x="27516" y="619710"/>
        <a:ext cx="2997883" cy="508628"/>
      </dsp:txXfrm>
    </dsp:sp>
    <dsp:sp modelId="{F86B9508-083C-4256-BEFB-85AFE8999D05}">
      <dsp:nvSpPr>
        <dsp:cNvPr id="0" name=""/>
        <dsp:cNvSpPr/>
      </dsp:nvSpPr>
      <dsp:spPr>
        <a:xfrm rot="5400000">
          <a:off x="5541154" y="-1247834"/>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Provide ongoing training on HIPAA regulations and PHI handling.</a:t>
          </a:r>
          <a:endParaRPr lang="en-US" sz="1100" kern="1200"/>
        </a:p>
        <a:p>
          <a:pPr marL="57150" lvl="1" indent="-57150" algn="l" defTabSz="488950">
            <a:lnSpc>
              <a:spcPct val="90000"/>
            </a:lnSpc>
            <a:spcBef>
              <a:spcPct val="0"/>
            </a:spcBef>
            <a:spcAft>
              <a:spcPct val="15000"/>
            </a:spcAft>
            <a:buChar char="•"/>
          </a:pPr>
          <a:r>
            <a:rPr lang="en-US" sz="1100" b="0" i="0" kern="1200"/>
            <a:t>Create a culture of security awareness and compliance.</a:t>
          </a:r>
          <a:endParaRPr lang="en-US" sz="1100" kern="1200"/>
        </a:p>
      </dsp:txBody>
      <dsp:txXfrm rot="-5400000">
        <a:off x="3052915" y="1262417"/>
        <a:ext cx="5405394" cy="406904"/>
      </dsp:txXfrm>
    </dsp:sp>
    <dsp:sp modelId="{5772821E-5983-4B99-98A0-A05B7B1A994E}">
      <dsp:nvSpPr>
        <dsp:cNvPr id="0" name=""/>
        <dsp:cNvSpPr/>
      </dsp:nvSpPr>
      <dsp:spPr>
        <a:xfrm>
          <a:off x="0" y="1184038"/>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Staff Training and Awareness</a:t>
          </a:r>
          <a:endParaRPr lang="en-US" sz="1600" kern="1200"/>
        </a:p>
      </dsp:txBody>
      <dsp:txXfrm>
        <a:off x="27516" y="1211554"/>
        <a:ext cx="2997883" cy="508628"/>
      </dsp:txXfrm>
    </dsp:sp>
    <dsp:sp modelId="{C2D46C3F-DE1E-4435-9528-A8ECE6484772}">
      <dsp:nvSpPr>
        <dsp:cNvPr id="0" name=""/>
        <dsp:cNvSpPr/>
      </dsp:nvSpPr>
      <dsp:spPr>
        <a:xfrm rot="5400000">
          <a:off x="5541154" y="-655991"/>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Implement encryption for ePHI, especially during transmission.</a:t>
          </a:r>
          <a:endParaRPr lang="en-US" sz="1100" kern="1200"/>
        </a:p>
        <a:p>
          <a:pPr marL="57150" lvl="1" indent="-57150" algn="l" defTabSz="488950">
            <a:lnSpc>
              <a:spcPct val="90000"/>
            </a:lnSpc>
            <a:spcBef>
              <a:spcPct val="0"/>
            </a:spcBef>
            <a:spcAft>
              <a:spcPct val="15000"/>
            </a:spcAft>
            <a:buChar char="•"/>
          </a:pPr>
          <a:r>
            <a:rPr lang="en-US" sz="1100" b="0" i="0" kern="1200"/>
            <a:t>Use access controls to ensure only authorized personnel can access PHI.</a:t>
          </a:r>
          <a:endParaRPr lang="en-US" sz="1100" kern="1200"/>
        </a:p>
      </dsp:txBody>
      <dsp:txXfrm rot="-5400000">
        <a:off x="3052915" y="1854260"/>
        <a:ext cx="5405394" cy="406904"/>
      </dsp:txXfrm>
    </dsp:sp>
    <dsp:sp modelId="{4064E292-08F9-4999-803F-B46A0426083D}">
      <dsp:nvSpPr>
        <dsp:cNvPr id="0" name=""/>
        <dsp:cNvSpPr/>
      </dsp:nvSpPr>
      <dsp:spPr>
        <a:xfrm>
          <a:off x="0" y="1775881"/>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Technical Safeguards</a:t>
          </a:r>
          <a:endParaRPr lang="en-US" sz="1600" kern="1200"/>
        </a:p>
      </dsp:txBody>
      <dsp:txXfrm>
        <a:off x="27516" y="1803397"/>
        <a:ext cx="2997883" cy="508628"/>
      </dsp:txXfrm>
    </dsp:sp>
    <dsp:sp modelId="{DF0B747B-5978-4C34-B0E5-C9B4EA598374}">
      <dsp:nvSpPr>
        <dsp:cNvPr id="0" name=""/>
        <dsp:cNvSpPr/>
      </dsp:nvSpPr>
      <dsp:spPr>
        <a:xfrm rot="5400000">
          <a:off x="5541154" y="-64148"/>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Establish a clear plan for responding to PHI breaches.</a:t>
          </a:r>
          <a:endParaRPr lang="en-US" sz="1100" kern="1200"/>
        </a:p>
        <a:p>
          <a:pPr marL="57150" lvl="1" indent="-57150" algn="l" defTabSz="488950">
            <a:lnSpc>
              <a:spcPct val="90000"/>
            </a:lnSpc>
            <a:spcBef>
              <a:spcPct val="0"/>
            </a:spcBef>
            <a:spcAft>
              <a:spcPct val="15000"/>
            </a:spcAft>
            <a:buChar char="•"/>
          </a:pPr>
          <a:r>
            <a:rPr lang="en-US" sz="1100" b="0" i="0" kern="1200"/>
            <a:t>Include immediate containment, investigation, and notification protocols.</a:t>
          </a:r>
          <a:endParaRPr lang="en-US" sz="1100" kern="1200"/>
        </a:p>
      </dsp:txBody>
      <dsp:txXfrm rot="-5400000">
        <a:off x="3052915" y="2446103"/>
        <a:ext cx="5405394" cy="406904"/>
      </dsp:txXfrm>
    </dsp:sp>
    <dsp:sp modelId="{3976C83B-F8FE-45B1-931A-881BE10C21AC}">
      <dsp:nvSpPr>
        <dsp:cNvPr id="0" name=""/>
        <dsp:cNvSpPr/>
      </dsp:nvSpPr>
      <dsp:spPr>
        <a:xfrm>
          <a:off x="0" y="2367724"/>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Incident Response Planning</a:t>
          </a:r>
          <a:endParaRPr lang="en-US" sz="1600" kern="1200"/>
        </a:p>
      </dsp:txBody>
      <dsp:txXfrm>
        <a:off x="27516" y="2395240"/>
        <a:ext cx="2997883" cy="508628"/>
      </dsp:txXfrm>
    </dsp:sp>
    <dsp:sp modelId="{DBC55733-7EC5-4375-AE75-A01C0D3CE1DA}">
      <dsp:nvSpPr>
        <dsp:cNvPr id="0" name=""/>
        <dsp:cNvSpPr/>
      </dsp:nvSpPr>
      <dsp:spPr>
        <a:xfrm rot="5400000">
          <a:off x="5541154" y="527694"/>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Perform periodic audits of PHI handling practices.</a:t>
          </a:r>
          <a:endParaRPr lang="en-US" sz="1100" kern="1200"/>
        </a:p>
        <a:p>
          <a:pPr marL="57150" lvl="1" indent="-57150" algn="l" defTabSz="488950">
            <a:lnSpc>
              <a:spcPct val="90000"/>
            </a:lnSpc>
            <a:spcBef>
              <a:spcPct val="0"/>
            </a:spcBef>
            <a:spcAft>
              <a:spcPct val="15000"/>
            </a:spcAft>
            <a:buChar char="•"/>
          </a:pPr>
          <a:r>
            <a:rPr lang="en-US" sz="1100" b="0" i="0" kern="1200"/>
            <a:t>Monitor systems for unauthorized access or anomalies.</a:t>
          </a:r>
          <a:endParaRPr lang="en-US" sz="1100" kern="1200"/>
        </a:p>
      </dsp:txBody>
      <dsp:txXfrm rot="-5400000">
        <a:off x="3052915" y="3037945"/>
        <a:ext cx="5405394" cy="406904"/>
      </dsp:txXfrm>
    </dsp:sp>
    <dsp:sp modelId="{559A37CD-7A63-4522-8493-0E1351C64FC7}">
      <dsp:nvSpPr>
        <dsp:cNvPr id="0" name=""/>
        <dsp:cNvSpPr/>
      </dsp:nvSpPr>
      <dsp:spPr>
        <a:xfrm>
          <a:off x="0" y="2959567"/>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Regular Auditing and Monitoring</a:t>
          </a:r>
          <a:endParaRPr lang="en-US" sz="1600" kern="1200"/>
        </a:p>
      </dsp:txBody>
      <dsp:txXfrm>
        <a:off x="27516" y="2987083"/>
        <a:ext cx="2997883" cy="508628"/>
      </dsp:txXfrm>
    </dsp:sp>
    <dsp:sp modelId="{749053D8-67EC-4A0E-87A1-0264C55D9A60}">
      <dsp:nvSpPr>
        <dsp:cNvPr id="0" name=""/>
        <dsp:cNvSpPr/>
      </dsp:nvSpPr>
      <dsp:spPr>
        <a:xfrm rot="5400000">
          <a:off x="5541154" y="1119538"/>
          <a:ext cx="450928" cy="542740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Ensure procedures are in place for patients to access their PHI.</a:t>
          </a:r>
          <a:endParaRPr lang="en-US" sz="1100" kern="1200"/>
        </a:p>
        <a:p>
          <a:pPr marL="57150" lvl="1" indent="-57150" algn="l" defTabSz="488950">
            <a:lnSpc>
              <a:spcPct val="90000"/>
            </a:lnSpc>
            <a:spcBef>
              <a:spcPct val="0"/>
            </a:spcBef>
            <a:spcAft>
              <a:spcPct val="15000"/>
            </a:spcAft>
            <a:buChar char="•"/>
          </a:pPr>
          <a:r>
            <a:rPr lang="en-US" sz="1100" b="0" i="0" kern="1200"/>
            <a:t>Maintain transparency in PHI usage and privacy practices.</a:t>
          </a:r>
          <a:endParaRPr lang="en-US" sz="1100" kern="1200"/>
        </a:p>
      </dsp:txBody>
      <dsp:txXfrm rot="-5400000">
        <a:off x="3052915" y="3629789"/>
        <a:ext cx="5405394" cy="406904"/>
      </dsp:txXfrm>
    </dsp:sp>
    <dsp:sp modelId="{A6740927-9C73-4DCB-BA4E-71C6C02C1EC8}">
      <dsp:nvSpPr>
        <dsp:cNvPr id="0" name=""/>
        <dsp:cNvSpPr/>
      </dsp:nvSpPr>
      <dsp:spPr>
        <a:xfrm>
          <a:off x="0" y="3551411"/>
          <a:ext cx="3052915" cy="56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a:t>Patient Rights Assurance</a:t>
          </a:r>
          <a:endParaRPr lang="en-US" sz="1600" kern="1200"/>
        </a:p>
      </dsp:txBody>
      <dsp:txXfrm>
        <a:off x="27516" y="3578927"/>
        <a:ext cx="2997883" cy="508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1F32E-77E3-4A28-A898-55231F477E7C}">
      <dsp:nvSpPr>
        <dsp:cNvPr id="0" name=""/>
        <dsp:cNvSpPr/>
      </dsp:nvSpPr>
      <dsp:spPr>
        <a:xfrm>
          <a:off x="699889" y="27941"/>
          <a:ext cx="576772" cy="5767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D96E7-A1B0-4FA7-8233-72F5BA769D96}">
      <dsp:nvSpPr>
        <dsp:cNvPr id="0" name=""/>
        <dsp:cNvSpPr/>
      </dsp:nvSpPr>
      <dsp:spPr>
        <a:xfrm>
          <a:off x="164315" y="817204"/>
          <a:ext cx="1647920" cy="247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i="0" kern="1200"/>
            <a:t>To the Media:</a:t>
          </a:r>
          <a:endParaRPr lang="en-US" sz="1500" kern="1200"/>
        </a:p>
      </dsp:txBody>
      <dsp:txXfrm>
        <a:off x="164315" y="817204"/>
        <a:ext cx="1647920" cy="247188"/>
      </dsp:txXfrm>
    </dsp:sp>
    <dsp:sp modelId="{9D803A91-071D-4660-8D20-CBD07F59962E}">
      <dsp:nvSpPr>
        <dsp:cNvPr id="0" name=""/>
        <dsp:cNvSpPr/>
      </dsp:nvSpPr>
      <dsp:spPr>
        <a:xfrm>
          <a:off x="3404" y="1162394"/>
          <a:ext cx="1969742" cy="380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dirty="0"/>
            <a:t>Acknowledgement and Empathy</a:t>
          </a:r>
          <a:r>
            <a:rPr lang="en-US" sz="1200" b="0" i="0" kern="1200" dirty="0"/>
            <a:t>:</a:t>
          </a:r>
        </a:p>
        <a:p>
          <a:pPr marL="0" lvl="0" indent="0" algn="ctr" defTabSz="533400">
            <a:lnSpc>
              <a:spcPct val="100000"/>
            </a:lnSpc>
            <a:spcBef>
              <a:spcPct val="0"/>
            </a:spcBef>
            <a:spcAft>
              <a:spcPct val="35000"/>
            </a:spcAft>
            <a:buNone/>
          </a:pPr>
          <a:r>
            <a:rPr lang="en-US" sz="1200" b="0" i="0" kern="1200" dirty="0"/>
            <a:t> Acknowledge the severity of the breach and express empathy for affected individuals.</a:t>
          </a:r>
          <a:endParaRPr lang="en-US" sz="1200" kern="1200" dirty="0"/>
        </a:p>
        <a:p>
          <a:pPr marL="0" lvl="0" indent="0" algn="ctr" defTabSz="533400">
            <a:lnSpc>
              <a:spcPct val="100000"/>
            </a:lnSpc>
            <a:spcBef>
              <a:spcPct val="0"/>
            </a:spcBef>
            <a:spcAft>
              <a:spcPct val="35000"/>
            </a:spcAft>
            <a:buNone/>
          </a:pPr>
          <a:endParaRPr lang="en-US" sz="1200" b="1" i="0" kern="1200" dirty="0"/>
        </a:p>
        <a:p>
          <a:pPr marL="0" lvl="0" indent="0" algn="ctr" defTabSz="533400">
            <a:lnSpc>
              <a:spcPct val="100000"/>
            </a:lnSpc>
            <a:spcBef>
              <a:spcPct val="0"/>
            </a:spcBef>
            <a:spcAft>
              <a:spcPct val="35000"/>
            </a:spcAft>
            <a:buNone/>
          </a:pPr>
          <a:r>
            <a:rPr lang="en-US" sz="1200" b="1" i="0" kern="1200" dirty="0"/>
            <a:t>Commitment to Transparency</a:t>
          </a:r>
          <a:r>
            <a:rPr lang="en-US" sz="1200" b="0" i="0" kern="1200" dirty="0"/>
            <a:t>: </a:t>
          </a:r>
        </a:p>
        <a:p>
          <a:pPr marL="0" lvl="0" indent="0" algn="ctr" defTabSz="533400">
            <a:lnSpc>
              <a:spcPct val="100000"/>
            </a:lnSpc>
            <a:spcBef>
              <a:spcPct val="0"/>
            </a:spcBef>
            <a:spcAft>
              <a:spcPct val="35000"/>
            </a:spcAft>
            <a:buNone/>
          </a:pPr>
          <a:r>
            <a:rPr lang="en-US" sz="1200" b="0" i="0" kern="1200" dirty="0"/>
            <a:t>Commit to providing accurate information as the situation unfolds.</a:t>
          </a:r>
        </a:p>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endParaRPr lang="en-US" sz="1200" b="1" i="0" kern="1200" dirty="0"/>
        </a:p>
        <a:p>
          <a:pPr marL="0" lvl="0" indent="0" algn="ctr" defTabSz="533400">
            <a:lnSpc>
              <a:spcPct val="100000"/>
            </a:lnSpc>
            <a:spcBef>
              <a:spcPct val="0"/>
            </a:spcBef>
            <a:spcAft>
              <a:spcPct val="35000"/>
            </a:spcAft>
            <a:buNone/>
          </a:pPr>
          <a:r>
            <a:rPr lang="en-US" sz="1200" b="1" i="0" kern="1200" dirty="0"/>
            <a:t>Reassurance</a:t>
          </a:r>
          <a:r>
            <a:rPr lang="en-US" sz="1200" b="0" i="0" kern="1200" dirty="0"/>
            <a:t>: </a:t>
          </a:r>
        </a:p>
        <a:p>
          <a:pPr marL="0" lvl="0" indent="0" algn="ctr" defTabSz="533400">
            <a:lnSpc>
              <a:spcPct val="100000"/>
            </a:lnSpc>
            <a:spcBef>
              <a:spcPct val="0"/>
            </a:spcBef>
            <a:spcAft>
              <a:spcPct val="35000"/>
            </a:spcAft>
            <a:buNone/>
          </a:pPr>
          <a:r>
            <a:rPr lang="en-US" sz="1200" b="0" i="0" kern="1200" dirty="0"/>
            <a:t>Reassure the public about immediate actions and ongoing efforts to secure data.</a:t>
          </a:r>
          <a:endParaRPr lang="en-US" sz="1200" kern="1200" dirty="0"/>
        </a:p>
      </dsp:txBody>
      <dsp:txXfrm>
        <a:off x="3404" y="1162394"/>
        <a:ext cx="1969742" cy="3808012"/>
      </dsp:txXfrm>
    </dsp:sp>
    <dsp:sp modelId="{00EE065C-DD35-4E2F-92C5-8527BB9D0CD7}">
      <dsp:nvSpPr>
        <dsp:cNvPr id="0" name=""/>
        <dsp:cNvSpPr/>
      </dsp:nvSpPr>
      <dsp:spPr>
        <a:xfrm>
          <a:off x="2797107" y="28356"/>
          <a:ext cx="576772" cy="5767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BA41A-D29C-4019-B1FB-009FB41079FD}">
      <dsp:nvSpPr>
        <dsp:cNvPr id="0" name=""/>
        <dsp:cNvSpPr/>
      </dsp:nvSpPr>
      <dsp:spPr>
        <a:xfrm>
          <a:off x="2261532" y="817619"/>
          <a:ext cx="1647920" cy="247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i="0" kern="1200"/>
            <a:t>To Our Customers:</a:t>
          </a:r>
          <a:endParaRPr lang="en-US" sz="1500" kern="1200"/>
        </a:p>
      </dsp:txBody>
      <dsp:txXfrm>
        <a:off x="2261532" y="817619"/>
        <a:ext cx="1647920" cy="247188"/>
      </dsp:txXfrm>
    </dsp:sp>
    <dsp:sp modelId="{B93E3A0C-B25F-4897-B270-E6EFF5A72F49}">
      <dsp:nvSpPr>
        <dsp:cNvPr id="0" name=""/>
        <dsp:cNvSpPr/>
      </dsp:nvSpPr>
      <dsp:spPr>
        <a:xfrm>
          <a:off x="2261532" y="1163639"/>
          <a:ext cx="1647920" cy="3806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dirty="0"/>
            <a:t>Direct and Honest Communication</a:t>
          </a:r>
          <a:r>
            <a:rPr lang="en-US" sz="1200" b="0" i="0" kern="1200" dirty="0"/>
            <a:t>: </a:t>
          </a:r>
        </a:p>
        <a:p>
          <a:pPr marL="0" lvl="0" indent="0" algn="ctr" defTabSz="533400">
            <a:lnSpc>
              <a:spcPct val="100000"/>
            </a:lnSpc>
            <a:spcBef>
              <a:spcPct val="0"/>
            </a:spcBef>
            <a:spcAft>
              <a:spcPct val="35000"/>
            </a:spcAft>
            <a:buNone/>
          </a:pPr>
          <a:r>
            <a:rPr lang="en-US" sz="1200" b="0" i="0" kern="1200" dirty="0"/>
            <a:t>Inform customers about the nature of the breach and the specific data impacted.</a:t>
          </a:r>
          <a:endParaRPr lang="en-US" sz="1200" kern="1200" dirty="0"/>
        </a:p>
        <a:p>
          <a:pPr marL="0" lvl="0" indent="0" algn="ctr" defTabSz="533400">
            <a:lnSpc>
              <a:spcPct val="100000"/>
            </a:lnSpc>
            <a:spcBef>
              <a:spcPct val="0"/>
            </a:spcBef>
            <a:spcAft>
              <a:spcPct val="35000"/>
            </a:spcAft>
            <a:buNone/>
          </a:pPr>
          <a:endParaRPr lang="en-US" sz="1200" b="1" i="0" kern="1200" dirty="0"/>
        </a:p>
        <a:p>
          <a:pPr marL="0" lvl="0" indent="0" algn="ctr" defTabSz="533400">
            <a:lnSpc>
              <a:spcPct val="100000"/>
            </a:lnSpc>
            <a:spcBef>
              <a:spcPct val="0"/>
            </a:spcBef>
            <a:spcAft>
              <a:spcPct val="35000"/>
            </a:spcAft>
            <a:buNone/>
          </a:pPr>
          <a:r>
            <a:rPr lang="en-US" sz="1200" b="1" i="0" kern="1200" dirty="0"/>
            <a:t>Protective Measures</a:t>
          </a:r>
          <a:r>
            <a:rPr lang="en-US" sz="1200" b="0" i="0" kern="1200" dirty="0"/>
            <a:t>: Advise customers on steps they can take to protect their information (e.g., monitoring credit reports, changing passwords).</a:t>
          </a:r>
        </a:p>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b="1" i="0" kern="1200" dirty="0"/>
            <a:t>Ongoing Support</a:t>
          </a:r>
          <a:r>
            <a:rPr lang="en-US" sz="1200" b="0" i="0" kern="1200" dirty="0"/>
            <a:t>:</a:t>
          </a:r>
        </a:p>
        <a:p>
          <a:pPr marL="0" lvl="0" indent="0" algn="ctr" defTabSz="533400">
            <a:lnSpc>
              <a:spcPct val="100000"/>
            </a:lnSpc>
            <a:spcBef>
              <a:spcPct val="0"/>
            </a:spcBef>
            <a:spcAft>
              <a:spcPct val="35000"/>
            </a:spcAft>
            <a:buNone/>
          </a:pPr>
          <a:r>
            <a:rPr lang="en-US" sz="1200" b="0" i="0" kern="1200" dirty="0"/>
            <a:t> Offer support services, such as credit monitoring, to affected customers.</a:t>
          </a:r>
          <a:endParaRPr lang="en-US" sz="1200" kern="1200" dirty="0"/>
        </a:p>
      </dsp:txBody>
      <dsp:txXfrm>
        <a:off x="2261532" y="1163639"/>
        <a:ext cx="1647920" cy="3806352"/>
      </dsp:txXfrm>
    </dsp:sp>
    <dsp:sp modelId="{0C8CAD3E-FA65-4A2E-A0DD-195AFEE37FE2}">
      <dsp:nvSpPr>
        <dsp:cNvPr id="0" name=""/>
        <dsp:cNvSpPr/>
      </dsp:nvSpPr>
      <dsp:spPr>
        <a:xfrm>
          <a:off x="4733413" y="28356"/>
          <a:ext cx="576772" cy="5767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283F2-DD83-4E86-BF85-702892FA80DE}">
      <dsp:nvSpPr>
        <dsp:cNvPr id="0" name=""/>
        <dsp:cNvSpPr/>
      </dsp:nvSpPr>
      <dsp:spPr>
        <a:xfrm>
          <a:off x="4197839" y="817619"/>
          <a:ext cx="1647920" cy="247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i="0" kern="1200"/>
            <a:t>To News Channels:</a:t>
          </a:r>
          <a:endParaRPr lang="en-US" sz="1500" kern="1200"/>
        </a:p>
      </dsp:txBody>
      <dsp:txXfrm>
        <a:off x="4197839" y="817619"/>
        <a:ext cx="1647920" cy="247188"/>
      </dsp:txXfrm>
    </dsp:sp>
    <dsp:sp modelId="{6E9DB841-4FDD-4FF9-A015-69E80339620F}">
      <dsp:nvSpPr>
        <dsp:cNvPr id="0" name=""/>
        <dsp:cNvSpPr/>
      </dsp:nvSpPr>
      <dsp:spPr>
        <a:xfrm>
          <a:off x="4197839" y="1163639"/>
          <a:ext cx="1647920" cy="3806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i="0" kern="1200"/>
            <a:t>Consistent Messaging</a:t>
          </a:r>
          <a:r>
            <a:rPr lang="en-US" sz="1200" b="0" i="0" kern="1200"/>
            <a:t>: Ensure the message aligns with internal findings and public statements.</a:t>
          </a:r>
          <a:endParaRPr lang="en-US" sz="1200" kern="1200"/>
        </a:p>
        <a:p>
          <a:pPr marL="0" lvl="0" indent="0" algn="ctr" defTabSz="533400">
            <a:lnSpc>
              <a:spcPct val="100000"/>
            </a:lnSpc>
            <a:spcBef>
              <a:spcPct val="0"/>
            </a:spcBef>
            <a:spcAft>
              <a:spcPct val="35000"/>
            </a:spcAft>
            <a:buNone/>
          </a:pPr>
          <a:endParaRPr lang="en-US" sz="1200" b="1" i="0" kern="1200" dirty="0"/>
        </a:p>
        <a:p>
          <a:pPr marL="0" lvl="0" indent="0" algn="ctr" defTabSz="533400">
            <a:lnSpc>
              <a:spcPct val="100000"/>
            </a:lnSpc>
            <a:spcBef>
              <a:spcPct val="0"/>
            </a:spcBef>
            <a:spcAft>
              <a:spcPct val="35000"/>
            </a:spcAft>
            <a:buNone/>
          </a:pPr>
          <a:endParaRPr lang="en-US" sz="1200" b="1" i="0" kern="1200" dirty="0"/>
        </a:p>
        <a:p>
          <a:pPr marL="0" lvl="0" indent="0" algn="ctr" defTabSz="533400">
            <a:lnSpc>
              <a:spcPct val="100000"/>
            </a:lnSpc>
            <a:spcBef>
              <a:spcPct val="0"/>
            </a:spcBef>
            <a:spcAft>
              <a:spcPct val="35000"/>
            </a:spcAft>
            <a:buNone/>
          </a:pPr>
          <a:r>
            <a:rPr lang="en-US" sz="1200" b="1" i="0" kern="1200" dirty="0"/>
            <a:t>No Speculation</a:t>
          </a:r>
          <a:r>
            <a:rPr lang="en-US" sz="1200" b="0" i="0" kern="1200" dirty="0"/>
            <a:t>:</a:t>
          </a:r>
        </a:p>
        <a:p>
          <a:pPr marL="0" lvl="0" indent="0" algn="ctr" defTabSz="533400">
            <a:lnSpc>
              <a:spcPct val="100000"/>
            </a:lnSpc>
            <a:spcBef>
              <a:spcPct val="0"/>
            </a:spcBef>
            <a:spcAft>
              <a:spcPct val="35000"/>
            </a:spcAft>
            <a:buNone/>
          </a:pPr>
          <a:r>
            <a:rPr lang="en-US" sz="1200" b="0" i="0" kern="1200" dirty="0"/>
            <a:t> Avoid speculating about the breach origins or potential culprits until investigations are complete.</a:t>
          </a:r>
        </a:p>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b="1" i="0" kern="1200" dirty="0"/>
            <a:t>Focus on Positive Actions</a:t>
          </a:r>
          <a:r>
            <a:rPr lang="en-US" sz="1200" b="0" i="0" kern="1200" dirty="0"/>
            <a:t>:</a:t>
          </a:r>
        </a:p>
        <a:p>
          <a:pPr marL="0" lvl="0" indent="0" algn="ctr" defTabSz="533400">
            <a:lnSpc>
              <a:spcPct val="100000"/>
            </a:lnSpc>
            <a:spcBef>
              <a:spcPct val="0"/>
            </a:spcBef>
            <a:spcAft>
              <a:spcPct val="35000"/>
            </a:spcAft>
            <a:buNone/>
          </a:pPr>
          <a:r>
            <a:rPr lang="en-US" sz="1200" b="0" i="0" kern="1200" dirty="0"/>
            <a:t> Highlight the steps being taken to address the breach and prevent future incidents.</a:t>
          </a:r>
          <a:endParaRPr lang="en-US" sz="1200" kern="1200" dirty="0"/>
        </a:p>
      </dsp:txBody>
      <dsp:txXfrm>
        <a:off x="4197839" y="1163639"/>
        <a:ext cx="1647920" cy="38063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6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30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33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5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5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168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36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ed7e6a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ed7e6a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51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ed7e6a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ed7e6a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068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635038b3c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635038b3c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9ade5dc0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9ade5dc0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ed7e6a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ed7e6a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55ff9b3b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55ff9b3b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ade5dc0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ade5dc0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ed7e6a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ed7e6a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ed7e6a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ed7e6a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66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635038b3c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35038b3c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40c3fc1f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40c3fc1f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55ff9b3b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55ff9b3b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a55ff9b3b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a55ff9b3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6F01-DC36-996B-3BF8-4D9D1AD05DF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215884-F5CF-5419-318B-D9DA56A19C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0F0552-1CA3-E797-2605-95EF1DF4707D}"/>
              </a:ext>
            </a:extLst>
          </p:cNvPr>
          <p:cNvSpPr>
            <a:spLocks noGrp="1"/>
          </p:cNvSpPr>
          <p:nvPr>
            <p:ph type="dt" sz="half" idx="10"/>
          </p:nvPr>
        </p:nvSpPr>
        <p:spPr/>
        <p:txBody>
          <a:bodyPr/>
          <a:lstStyle/>
          <a:p>
            <a:fld id="{5923F103-BC34-4FE4-A40E-EDDEECFDA5D0}" type="datetimeFigureOut">
              <a:rPr lang="en-US" smtClean="0"/>
              <a:pPr/>
              <a:t>2/28/2025</a:t>
            </a:fld>
            <a:endParaRPr lang="en-US" dirty="0"/>
          </a:p>
        </p:txBody>
      </p:sp>
      <p:sp>
        <p:nvSpPr>
          <p:cNvPr id="5" name="Footer Placeholder 4">
            <a:extLst>
              <a:ext uri="{FF2B5EF4-FFF2-40B4-BE49-F238E27FC236}">
                <a16:creationId xmlns:a16="http://schemas.microsoft.com/office/drawing/2014/main" id="{A94FD9C1-4152-0330-F383-8A6939BE83A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6B4F1EC-F76A-804B-0268-18A0F82100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19835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AE0-53C0-C6D7-6B66-D3F2AB8429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55BCAA-5413-3B9F-EC1B-B706A38B9C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C8009-EF34-0FD4-0E2E-4C9002B227E0}"/>
              </a:ext>
            </a:extLst>
          </p:cNvPr>
          <p:cNvSpPr>
            <a:spLocks noGrp="1"/>
          </p:cNvSpPr>
          <p:nvPr>
            <p:ph type="dt" sz="half" idx="10"/>
          </p:nvPr>
        </p:nvSpPr>
        <p:spPr/>
        <p:txBody>
          <a:bodyPr/>
          <a:lstStyle/>
          <a:p>
            <a:fld id="{53086D93-FCAC-47E0-A2EE-787E62CA814C}" type="datetimeFigureOut">
              <a:rPr lang="en-US" smtClean="0"/>
              <a:t>2/28/2025</a:t>
            </a:fld>
            <a:endParaRPr lang="en-US" dirty="0"/>
          </a:p>
        </p:txBody>
      </p:sp>
      <p:sp>
        <p:nvSpPr>
          <p:cNvPr id="5" name="Footer Placeholder 4">
            <a:extLst>
              <a:ext uri="{FF2B5EF4-FFF2-40B4-BE49-F238E27FC236}">
                <a16:creationId xmlns:a16="http://schemas.microsoft.com/office/drawing/2014/main" id="{675B4E1A-AD38-A630-E5FE-099C4E958BE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C47C6DAD-CFBA-7314-13B9-3A8DF63C48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92176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B28030-AB30-D42B-CF2C-73128203A36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08070E-2C48-96D6-36AE-994965C3152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3BEAAC-D159-BA48-B778-1EFF831E4A44}"/>
              </a:ext>
            </a:extLst>
          </p:cNvPr>
          <p:cNvSpPr>
            <a:spLocks noGrp="1"/>
          </p:cNvSpPr>
          <p:nvPr>
            <p:ph type="dt" sz="half" idx="10"/>
          </p:nvPr>
        </p:nvSpPr>
        <p:spPr/>
        <p:txBody>
          <a:bodyPr/>
          <a:lstStyle/>
          <a:p>
            <a:fld id="{CDA879A6-0FD0-4734-A311-86BFCA472E6E}" type="datetimeFigureOut">
              <a:rPr lang="en-US" smtClean="0"/>
              <a:t>2/28/2025</a:t>
            </a:fld>
            <a:endParaRPr lang="en-US" dirty="0"/>
          </a:p>
        </p:txBody>
      </p:sp>
      <p:sp>
        <p:nvSpPr>
          <p:cNvPr id="5" name="Footer Placeholder 4">
            <a:extLst>
              <a:ext uri="{FF2B5EF4-FFF2-40B4-BE49-F238E27FC236}">
                <a16:creationId xmlns:a16="http://schemas.microsoft.com/office/drawing/2014/main" id="{2D5D8FC9-458F-E9DE-771E-8F83764B962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92C9889-8A00-B9AA-4E68-C0284845C9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78462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165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AC56-08D8-715B-312C-151124AC22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CA5302-66EA-29F9-46FB-08CE837C44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2F878-5915-08F7-98E1-CF6B658A6740}"/>
              </a:ext>
            </a:extLst>
          </p:cNvPr>
          <p:cNvSpPr>
            <a:spLocks noGrp="1"/>
          </p:cNvSpPr>
          <p:nvPr>
            <p:ph type="dt" sz="half" idx="10"/>
          </p:nvPr>
        </p:nvSpPr>
        <p:spPr/>
        <p:txBody>
          <a:bodyPr/>
          <a:lstStyle/>
          <a:p>
            <a:fld id="{19C9CA7B-DFD4-44B5-8C60-D14B8CD1FB59}" type="datetimeFigureOut">
              <a:rPr lang="en-US" smtClean="0"/>
              <a:t>2/28/2025</a:t>
            </a:fld>
            <a:endParaRPr lang="en-US" dirty="0"/>
          </a:p>
        </p:txBody>
      </p:sp>
      <p:sp>
        <p:nvSpPr>
          <p:cNvPr id="5" name="Footer Placeholder 4">
            <a:extLst>
              <a:ext uri="{FF2B5EF4-FFF2-40B4-BE49-F238E27FC236}">
                <a16:creationId xmlns:a16="http://schemas.microsoft.com/office/drawing/2014/main" id="{8EFFA043-6C89-332A-6E35-484F43D03F26}"/>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FD396AB-13CC-B46B-2E3F-24EDC66B55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5428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67C9-E818-D54C-340F-926A99B8657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F64588-87ED-BCFA-9A5F-7D8F3080F14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28151E-5A01-897B-6428-DA38091446A7}"/>
              </a:ext>
            </a:extLst>
          </p:cNvPr>
          <p:cNvSpPr>
            <a:spLocks noGrp="1"/>
          </p:cNvSpPr>
          <p:nvPr>
            <p:ph type="dt" sz="half" idx="10"/>
          </p:nvPr>
        </p:nvSpPr>
        <p:spPr/>
        <p:txBody>
          <a:bodyPr/>
          <a:lstStyle/>
          <a:p>
            <a:fld id="{F34E6425-0181-43F2-84FC-787E803FD2F8}" type="datetimeFigureOut">
              <a:rPr lang="en-US" smtClean="0"/>
              <a:t>2/28/2025</a:t>
            </a:fld>
            <a:endParaRPr lang="en-US" dirty="0"/>
          </a:p>
        </p:txBody>
      </p:sp>
      <p:sp>
        <p:nvSpPr>
          <p:cNvPr id="5" name="Footer Placeholder 4">
            <a:extLst>
              <a:ext uri="{FF2B5EF4-FFF2-40B4-BE49-F238E27FC236}">
                <a16:creationId xmlns:a16="http://schemas.microsoft.com/office/drawing/2014/main" id="{7C38A23C-BE27-8916-B36F-F67F119049F7}"/>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1D7C974B-2AEE-1566-A101-46295AF096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20615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D4FD-1858-8629-27BD-43AF6371EB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FCB971-7649-64E2-73C9-8A1ACE3F754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9B1CDF-5FC5-BA28-CED3-D9CD58740FF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3CD4BA-CEFF-9559-3F26-73DBE0BBF736}"/>
              </a:ext>
            </a:extLst>
          </p:cNvPr>
          <p:cNvSpPr>
            <a:spLocks noGrp="1"/>
          </p:cNvSpPr>
          <p:nvPr>
            <p:ph type="dt" sz="half" idx="10"/>
          </p:nvPr>
        </p:nvSpPr>
        <p:spPr/>
        <p:txBody>
          <a:bodyPr/>
          <a:lstStyle/>
          <a:p>
            <a:fld id="{3BDB8791-F1B0-41E7-B7FD-A781E65C4266}" type="datetimeFigureOut">
              <a:rPr lang="en-US" smtClean="0"/>
              <a:t>2/28/2025</a:t>
            </a:fld>
            <a:endParaRPr lang="en-US" dirty="0"/>
          </a:p>
        </p:txBody>
      </p:sp>
      <p:sp>
        <p:nvSpPr>
          <p:cNvPr id="6" name="Footer Placeholder 5">
            <a:extLst>
              <a:ext uri="{FF2B5EF4-FFF2-40B4-BE49-F238E27FC236}">
                <a16:creationId xmlns:a16="http://schemas.microsoft.com/office/drawing/2014/main" id="{034F6587-6A34-AE35-7478-457E6E8F7536}"/>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9D532502-CE79-433C-E2EF-C0D3EBD71D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11266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C781-DE03-F1C4-77AC-C53C767CC23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92D6BE-9B75-EB25-F775-A318B6CC797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D02BE-5EAD-CBD5-81E4-EDE8E46E8C2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B05F9E-145A-4D65-8BD2-CE2DF5A23A1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A9D52A9-D090-290F-D13A-073B316CC2C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1311A6-0FFF-9F4C-ADD6-1BDD1D2ABE90}"/>
              </a:ext>
            </a:extLst>
          </p:cNvPr>
          <p:cNvSpPr>
            <a:spLocks noGrp="1"/>
          </p:cNvSpPr>
          <p:nvPr>
            <p:ph type="dt" sz="half" idx="10"/>
          </p:nvPr>
        </p:nvSpPr>
        <p:spPr/>
        <p:txBody>
          <a:bodyPr/>
          <a:lstStyle/>
          <a:p>
            <a:fld id="{5FDD63B2-E120-4ED8-B27B-C685F510A5FE}" type="datetimeFigureOut">
              <a:rPr lang="en-US" smtClean="0"/>
              <a:t>2/28/2025</a:t>
            </a:fld>
            <a:endParaRPr lang="en-US" dirty="0"/>
          </a:p>
        </p:txBody>
      </p:sp>
      <p:sp>
        <p:nvSpPr>
          <p:cNvPr id="8" name="Footer Placeholder 7">
            <a:extLst>
              <a:ext uri="{FF2B5EF4-FFF2-40B4-BE49-F238E27FC236}">
                <a16:creationId xmlns:a16="http://schemas.microsoft.com/office/drawing/2014/main" id="{D47CEDB8-8188-24CC-9929-68B2EA9D666B}"/>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9C3D076F-8FBE-FC00-0528-2F8DE7FC61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62660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B62C-4BF9-512D-28E9-77E82EBD41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9720CF-4177-D120-FD00-D21CBFCFFCA8}"/>
              </a:ext>
            </a:extLst>
          </p:cNvPr>
          <p:cNvSpPr>
            <a:spLocks noGrp="1"/>
          </p:cNvSpPr>
          <p:nvPr>
            <p:ph type="dt" sz="half" idx="10"/>
          </p:nvPr>
        </p:nvSpPr>
        <p:spPr/>
        <p:txBody>
          <a:bodyPr/>
          <a:lstStyle/>
          <a:p>
            <a:fld id="{7AA18ACC-A947-437B-A130-35BD54FDF1E9}" type="datetimeFigureOut">
              <a:rPr lang="en-US" smtClean="0"/>
              <a:t>2/28/2025</a:t>
            </a:fld>
            <a:endParaRPr lang="en-US" dirty="0"/>
          </a:p>
        </p:txBody>
      </p:sp>
      <p:sp>
        <p:nvSpPr>
          <p:cNvPr id="4" name="Footer Placeholder 3">
            <a:extLst>
              <a:ext uri="{FF2B5EF4-FFF2-40B4-BE49-F238E27FC236}">
                <a16:creationId xmlns:a16="http://schemas.microsoft.com/office/drawing/2014/main" id="{29032304-663D-E3CE-0B95-960920472FC2}"/>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8E9760BF-FFEF-7C54-F8C6-00B617F870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20421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2D1B4-F597-C772-2B56-BEF2B17F1987}"/>
              </a:ext>
            </a:extLst>
          </p:cNvPr>
          <p:cNvSpPr>
            <a:spLocks noGrp="1"/>
          </p:cNvSpPr>
          <p:nvPr>
            <p:ph type="dt" sz="half" idx="10"/>
          </p:nvPr>
        </p:nvSpPr>
        <p:spPr/>
        <p:txBody>
          <a:bodyPr/>
          <a:lstStyle/>
          <a:p>
            <a:fld id="{7C8D7E02-BCB8-4D50-A234-369438C08659}" type="datetimeFigureOut">
              <a:rPr lang="en-US" smtClean="0"/>
              <a:t>2/28/2025</a:t>
            </a:fld>
            <a:endParaRPr lang="en-US" dirty="0"/>
          </a:p>
        </p:txBody>
      </p:sp>
      <p:sp>
        <p:nvSpPr>
          <p:cNvPr id="3" name="Footer Placeholder 2">
            <a:extLst>
              <a:ext uri="{FF2B5EF4-FFF2-40B4-BE49-F238E27FC236}">
                <a16:creationId xmlns:a16="http://schemas.microsoft.com/office/drawing/2014/main" id="{06D379B8-D4DE-0BF1-35D5-B7873A889CE0}"/>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2997EC19-1EF9-8135-6E42-AE4DDF5B4B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472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07C1-7CB8-D90B-6AC3-1AAFB0F04CD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85ED0C-9E43-4099-5473-163F4D72E99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C9C4F6-94EA-37EC-3087-733929D5EA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523FC1-2E3D-794E-0AEB-D856E33A0467}"/>
              </a:ext>
            </a:extLst>
          </p:cNvPr>
          <p:cNvSpPr>
            <a:spLocks noGrp="1"/>
          </p:cNvSpPr>
          <p:nvPr>
            <p:ph type="dt" sz="half" idx="10"/>
          </p:nvPr>
        </p:nvSpPr>
        <p:spPr/>
        <p:txBody>
          <a:bodyPr/>
          <a:lstStyle/>
          <a:p>
            <a:fld id="{76E86A4C-8E40-4F87-A4F0-01A0687C5742}" type="datetimeFigureOut">
              <a:rPr lang="en-US" smtClean="0"/>
              <a:t>2/28/2025</a:t>
            </a:fld>
            <a:endParaRPr lang="en-US" dirty="0"/>
          </a:p>
        </p:txBody>
      </p:sp>
      <p:sp>
        <p:nvSpPr>
          <p:cNvPr id="6" name="Footer Placeholder 5">
            <a:extLst>
              <a:ext uri="{FF2B5EF4-FFF2-40B4-BE49-F238E27FC236}">
                <a16:creationId xmlns:a16="http://schemas.microsoft.com/office/drawing/2014/main" id="{0DF9F80A-7AAB-A70B-43D7-393D00772778}"/>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BDBE13A4-8EF7-0453-8C8C-5EFC4F6B522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7436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885E-EF30-B68A-A650-D8169D2288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85CE96F-DC11-11E7-3C38-24AEDC4ECE7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3A71484-54D3-74DE-0AF5-A8EF318529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45A3556-BEC9-A3E0-6A59-A70F6779FD89}"/>
              </a:ext>
            </a:extLst>
          </p:cNvPr>
          <p:cNvSpPr>
            <a:spLocks noGrp="1"/>
          </p:cNvSpPr>
          <p:nvPr>
            <p:ph type="dt" sz="half" idx="10"/>
          </p:nvPr>
        </p:nvSpPr>
        <p:spPr/>
        <p:txBody>
          <a:bodyPr/>
          <a:lstStyle/>
          <a:p>
            <a:fld id="{35E72C73-2D91-4E12-BA25-F0AA0C03599B}" type="datetimeFigureOut">
              <a:rPr lang="en-US" smtClean="0"/>
              <a:t>2/28/2025</a:t>
            </a:fld>
            <a:endParaRPr lang="en-US" dirty="0"/>
          </a:p>
        </p:txBody>
      </p:sp>
      <p:sp>
        <p:nvSpPr>
          <p:cNvPr id="6" name="Footer Placeholder 5">
            <a:extLst>
              <a:ext uri="{FF2B5EF4-FFF2-40B4-BE49-F238E27FC236}">
                <a16:creationId xmlns:a16="http://schemas.microsoft.com/office/drawing/2014/main" id="{9ECCC4AF-4ED9-E4FD-6E17-47723B7DE5A6}"/>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B2B46209-07BF-E7C4-6597-702806498F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40155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3915D6-C902-A84E-DC79-4825538F2FB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8201BB-4A01-C0E5-0BB4-F84C1D3486A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C9507E-80C7-A19A-A5D7-8F25CEE281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BE451C3-0FF4-47C4-B829-773ADF60F88C}" type="datetimeFigureOut">
              <a:rPr lang="en-US" smtClean="0"/>
              <a:t>2/28/2025</a:t>
            </a:fld>
            <a:endParaRPr lang="en-US" dirty="0"/>
          </a:p>
        </p:txBody>
      </p:sp>
      <p:sp>
        <p:nvSpPr>
          <p:cNvPr id="5" name="Footer Placeholder 4">
            <a:extLst>
              <a:ext uri="{FF2B5EF4-FFF2-40B4-BE49-F238E27FC236}">
                <a16:creationId xmlns:a16="http://schemas.microsoft.com/office/drawing/2014/main" id="{62428576-935E-D7FD-47F1-C8F036AC750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0AB84502-CCE3-F552-3D24-46A1CC3674D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05072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ycourses.rit.edu/d2l/home/104147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svg"/><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751975"/>
            <a:ext cx="8520600" cy="1045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400" b="1" dirty="0">
                <a:solidFill>
                  <a:srgbClr val="3C78D8"/>
                </a:solidFill>
                <a:highlight>
                  <a:schemeClr val="lt1"/>
                </a:highlight>
              </a:rPr>
              <a:t>INJECT HEALTHCARE</a:t>
            </a:r>
            <a:endParaRPr sz="5400" b="1" dirty="0">
              <a:solidFill>
                <a:srgbClr val="3C78D8"/>
              </a:solidFill>
              <a:highlight>
                <a:schemeClr val="lt1"/>
              </a:highlight>
            </a:endParaRPr>
          </a:p>
        </p:txBody>
      </p:sp>
      <p:sp>
        <p:nvSpPr>
          <p:cNvPr id="55" name="Google Shape;55;p13"/>
          <p:cNvSpPr txBox="1">
            <a:spLocks noGrp="1"/>
          </p:cNvSpPr>
          <p:nvPr>
            <p:ph type="subTitle" idx="1"/>
          </p:nvPr>
        </p:nvSpPr>
        <p:spPr>
          <a:xfrm>
            <a:off x="3079924" y="4120659"/>
            <a:ext cx="2690400" cy="9285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770"/>
              <a:buNone/>
            </a:pPr>
            <a:r>
              <a:rPr lang="en" sz="989" dirty="0">
                <a:solidFill>
                  <a:schemeClr val="dk1"/>
                </a:solidFill>
                <a:highlight>
                  <a:schemeClr val="lt1"/>
                </a:highlight>
              </a:rPr>
              <a:t>TANISHQ BORSE</a:t>
            </a:r>
            <a:endParaRPr sz="989" dirty="0">
              <a:solidFill>
                <a:schemeClr val="dk1"/>
              </a:solidFill>
              <a:highlight>
                <a:schemeClr val="lt1"/>
              </a:highlight>
            </a:endParaRPr>
          </a:p>
          <a:p>
            <a:pPr marL="0" lvl="0" indent="0" algn="ctr" rtl="0">
              <a:lnSpc>
                <a:spcPct val="95000"/>
              </a:lnSpc>
              <a:spcBef>
                <a:spcPts val="0"/>
              </a:spcBef>
              <a:spcAft>
                <a:spcPts val="0"/>
              </a:spcAft>
              <a:buSzPts val="770"/>
              <a:buNone/>
            </a:pPr>
            <a:r>
              <a:rPr lang="en" sz="989" dirty="0">
                <a:solidFill>
                  <a:schemeClr val="dk1"/>
                </a:solidFill>
                <a:highlight>
                  <a:schemeClr val="lt1"/>
                </a:highlight>
              </a:rPr>
              <a:t>JOSEPH C</a:t>
            </a:r>
            <a:endParaRPr sz="989" dirty="0">
              <a:solidFill>
                <a:schemeClr val="dk1"/>
              </a:solidFill>
              <a:highlight>
                <a:schemeClr val="lt1"/>
              </a:highlight>
            </a:endParaRPr>
          </a:p>
          <a:p>
            <a:pPr marL="0" lvl="0" indent="0" algn="ctr" rtl="0">
              <a:lnSpc>
                <a:spcPct val="95000"/>
              </a:lnSpc>
              <a:spcBef>
                <a:spcPts val="0"/>
              </a:spcBef>
              <a:spcAft>
                <a:spcPts val="0"/>
              </a:spcAft>
              <a:buSzPts val="770"/>
              <a:buNone/>
            </a:pPr>
            <a:r>
              <a:rPr lang="en" sz="989" dirty="0">
                <a:solidFill>
                  <a:schemeClr val="dk1"/>
                </a:solidFill>
                <a:highlight>
                  <a:schemeClr val="lt1"/>
                </a:highlight>
              </a:rPr>
              <a:t>MEGHANA C</a:t>
            </a:r>
            <a:endParaRPr sz="989" dirty="0">
              <a:solidFill>
                <a:schemeClr val="dk1"/>
              </a:solidFill>
              <a:highlight>
                <a:schemeClr val="lt1"/>
              </a:highlight>
            </a:endParaRPr>
          </a:p>
          <a:p>
            <a:pPr marL="0" lvl="0" indent="0" algn="ctr" rtl="0">
              <a:lnSpc>
                <a:spcPct val="95000"/>
              </a:lnSpc>
              <a:spcBef>
                <a:spcPts val="0"/>
              </a:spcBef>
              <a:spcAft>
                <a:spcPts val="0"/>
              </a:spcAft>
              <a:buSzPts val="770"/>
              <a:buNone/>
            </a:pPr>
            <a:r>
              <a:rPr lang="en" sz="975" dirty="0">
                <a:solidFill>
                  <a:schemeClr val="dk1"/>
                </a:solidFill>
                <a:highlight>
                  <a:schemeClr val="lt1"/>
                </a:highlight>
              </a:rPr>
              <a:t> PROF. VIVIANE STROVER</a:t>
            </a:r>
            <a:endParaRPr sz="975" dirty="0">
              <a:solidFill>
                <a:schemeClr val="dk1"/>
              </a:solidFill>
              <a:highlight>
                <a:schemeClr val="lt1"/>
              </a:highlight>
            </a:endParaRPr>
          </a:p>
        </p:txBody>
      </p:sp>
      <p:sp>
        <p:nvSpPr>
          <p:cNvPr id="56" name="Google Shape;56;p13"/>
          <p:cNvSpPr txBox="1"/>
          <p:nvPr/>
        </p:nvSpPr>
        <p:spPr>
          <a:xfrm>
            <a:off x="1544350" y="2571750"/>
            <a:ext cx="5950200" cy="49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dirty="0">
                <a:solidFill>
                  <a:srgbClr val="202122"/>
                </a:solidFill>
                <a:highlight>
                  <a:srgbClr val="FFFFFF"/>
                </a:highlight>
                <a:uFill>
                  <a:noFill/>
                </a:uFill>
                <a:hlinkClick r:id="rId3">
                  <a:extLst>
                    <a:ext uri="{A12FA001-AC4F-418D-AE19-62706E023703}">
                      <ahyp:hlinkClr xmlns:ahyp="http://schemas.microsoft.com/office/drawing/2018/hyperlinkcolor" val="tx"/>
                    </a:ext>
                  </a:extLst>
                </a:hlinkClick>
              </a:rPr>
              <a:t>CSEC.751.01 - INFORMATION SECURITY POLICY AND LAW</a:t>
            </a:r>
            <a:endParaRPr sz="1600" dirty="0">
              <a:solidFill>
                <a:srgbClr val="202122"/>
              </a:solidFill>
              <a:highlight>
                <a:srgbClr val="FFFFFF"/>
              </a:highlight>
              <a:uFill>
                <a:noFill/>
              </a:uFill>
              <a:hlinkClick r:id="rId3">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endParaRPr sz="1800" dirty="0">
              <a:solidFill>
                <a:schemeClr val="dk2"/>
              </a:solidFill>
            </a:endParaRPr>
          </a:p>
        </p:txBody>
      </p:sp>
      <p:sp>
        <p:nvSpPr>
          <p:cNvPr id="57" name="Google Shape;57;p13"/>
          <p:cNvSpPr txBox="1"/>
          <p:nvPr/>
        </p:nvSpPr>
        <p:spPr>
          <a:xfrm>
            <a:off x="2042975" y="4669800"/>
            <a:ext cx="5224500" cy="31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9900"/>
                </a:solidFill>
              </a:rPr>
              <a:t>ROCHESTER INSTITUTE OF TECHNOLOGY</a:t>
            </a:r>
            <a:endParaRPr sz="1800" b="1" dirty="0">
              <a:solidFill>
                <a:srgbClr val="FF9900"/>
              </a:solidFill>
            </a:endParaRPr>
          </a:p>
        </p:txBody>
      </p:sp>
      <p:pic>
        <p:nvPicPr>
          <p:cNvPr id="3" name="Graphic 2" descr="Doctor male with solid fill">
            <a:extLst>
              <a:ext uri="{FF2B5EF4-FFF2-40B4-BE49-F238E27FC236}">
                <a16:creationId xmlns:a16="http://schemas.microsoft.com/office/drawing/2014/main" id="{A496D8C4-4CBE-3B6D-9D3D-C92A51BC9E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3255" y="282587"/>
            <a:ext cx="1703738" cy="17037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kern="1200" dirty="0">
                <a:solidFill>
                  <a:schemeClr val="tx1"/>
                </a:solidFill>
                <a:latin typeface="+mj-lt"/>
                <a:ea typeface="+mj-ea"/>
                <a:cs typeface="+mj-cs"/>
              </a:rPr>
              <a:t>MASACHUSETTS PRIVACY LAWS</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a:bodyPr>
          <a:lstStyle/>
          <a:p>
            <a:pPr marL="0" lvl="0" indent="0" algn="l" rtl="0">
              <a:spcBef>
                <a:spcPts val="1200"/>
              </a:spcBef>
              <a:spcAft>
                <a:spcPts val="0"/>
              </a:spcAft>
              <a:buClr>
                <a:schemeClr val="dk1"/>
              </a:buClr>
              <a:buSzPct val="61111"/>
              <a:buFont typeface="Arial"/>
              <a:buNone/>
            </a:pPr>
            <a:r>
              <a:rPr lang="en-US" sz="1400" dirty="0"/>
              <a:t>Regulation Name: 201 CMR 17.00 - Standards for the Protection of Personal Information, M.G.L. 93H </a:t>
            </a:r>
          </a:p>
          <a:p>
            <a:pPr marL="0" lvl="0" indent="0" algn="l" rtl="0">
              <a:spcBef>
                <a:spcPts val="1200"/>
              </a:spcBef>
              <a:spcAft>
                <a:spcPts val="0"/>
              </a:spcAft>
              <a:buClr>
                <a:schemeClr val="dk1"/>
              </a:buClr>
              <a:buSzPct val="61111"/>
              <a:buFont typeface="Arial"/>
              <a:buNone/>
            </a:pPr>
            <a:r>
              <a:rPr lang="en-US" sz="1400" dirty="0"/>
              <a:t>Section Violated: 201 CMR 17.00 - 17.03 – Duty to Protect and Standards for Protecting Personal Information,</a:t>
            </a:r>
          </a:p>
          <a:p>
            <a:pPr marL="0" lvl="0" indent="0" algn="l" rtl="0">
              <a:spcBef>
                <a:spcPts val="1200"/>
              </a:spcBef>
              <a:spcAft>
                <a:spcPts val="0"/>
              </a:spcAft>
              <a:buClr>
                <a:schemeClr val="dk1"/>
              </a:buClr>
              <a:buSzPct val="61111"/>
              <a:buFont typeface="Arial"/>
              <a:buNone/>
            </a:pPr>
            <a:r>
              <a:rPr lang="en-US" sz="1400" dirty="0"/>
              <a:t>Violation Details: Inadequate security measures leading to unauthorized access to personal information of Massachusetts residents. Many Massachusetts citizens personal information (as defined in Section 201 CMR 17.00) were compromised such as; social security numbers, drivers license numbers, etc.. </a:t>
            </a:r>
          </a:p>
          <a:p>
            <a:pPr marL="0" lvl="0" indent="0" algn="l" rtl="0">
              <a:spcBef>
                <a:spcPts val="1200"/>
              </a:spcBef>
              <a:spcAft>
                <a:spcPts val="0"/>
              </a:spcAft>
              <a:buClr>
                <a:schemeClr val="dk1"/>
              </a:buClr>
              <a:buSzPct val="61111"/>
              <a:buFont typeface="Arial"/>
              <a:buNone/>
            </a:pPr>
            <a:r>
              <a:rPr lang="en-US" sz="1400" dirty="0"/>
              <a:t>Remediation Plan:</a:t>
            </a:r>
          </a:p>
          <a:p>
            <a:pPr marL="0" lvl="0" indent="0" algn="l" rtl="0">
              <a:spcBef>
                <a:spcPts val="1200"/>
              </a:spcBef>
              <a:spcAft>
                <a:spcPts val="0"/>
              </a:spcAft>
              <a:buClr>
                <a:schemeClr val="dk1"/>
              </a:buClr>
              <a:buSzPct val="61111"/>
              <a:buFont typeface="Arial"/>
              <a:buNone/>
            </a:pPr>
            <a:r>
              <a:rPr lang="en-US" sz="1400" dirty="0"/>
              <a:t>Strengthen data encryption and cybersecurity policies that are appropriate for the companies size, amount of resources, and amount of stored data. Regularly audit and update security protocols as well as enforce confidentiality &amp; security of employee &amp; consumer information. Report the breach as required by Massachusetts law.</a:t>
            </a:r>
          </a:p>
        </p:txBody>
      </p:sp>
    </p:spTree>
    <p:extLst>
      <p:ext uri="{BB962C8B-B14F-4D97-AF65-F5344CB8AC3E}">
        <p14:creationId xmlns:p14="http://schemas.microsoft.com/office/powerpoint/2010/main" val="12110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kern="1200" dirty="0">
                <a:solidFill>
                  <a:schemeClr val="tx1"/>
                </a:solidFill>
                <a:latin typeface="+mj-lt"/>
                <a:ea typeface="+mj-ea"/>
                <a:cs typeface="+mj-cs"/>
              </a:rPr>
              <a:t>MASACHUSETTS PRIVACY LAWS</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a:bodyPr>
          <a:lstStyle/>
          <a:p>
            <a:pPr marL="0" lvl="0" indent="0" algn="l" rtl="0">
              <a:spcBef>
                <a:spcPts val="1200"/>
              </a:spcBef>
              <a:spcAft>
                <a:spcPts val="0"/>
              </a:spcAft>
              <a:buClr>
                <a:schemeClr val="dk1"/>
              </a:buClr>
              <a:buSzPct val="61111"/>
              <a:buFont typeface="Arial"/>
              <a:buNone/>
            </a:pPr>
            <a:r>
              <a:rPr lang="en-US" sz="1400" dirty="0"/>
              <a:t>Regulation Name: M.G.L. 93H </a:t>
            </a:r>
          </a:p>
          <a:p>
            <a:pPr marL="0" lvl="0" indent="0" algn="l" rtl="0">
              <a:spcBef>
                <a:spcPts val="1200"/>
              </a:spcBef>
              <a:spcAft>
                <a:spcPts val="0"/>
              </a:spcAft>
              <a:buNone/>
            </a:pPr>
            <a:r>
              <a:rPr lang="en-US" sz="1400" dirty="0"/>
              <a:t>Section Violated: Section 2 – Regulations to safeguard personal information of commonwealth residents</a:t>
            </a:r>
          </a:p>
          <a:p>
            <a:pPr marL="0" lvl="0" indent="0" algn="l" rtl="0">
              <a:spcBef>
                <a:spcPts val="1200"/>
              </a:spcBef>
              <a:spcAft>
                <a:spcPts val="0"/>
              </a:spcAft>
              <a:buClr>
                <a:schemeClr val="dk1"/>
              </a:buClr>
              <a:buSzPct val="61111"/>
              <a:buFont typeface="Arial"/>
              <a:buNone/>
            </a:pPr>
            <a:r>
              <a:rPr lang="en-US" sz="1400" dirty="0"/>
              <a:t>Violation Details: Insufficient security and no safeguards in place to enforce security thus resulting in a data breach that exposed the personal information of Massachusetts residents. Many Massachusetts citizens personal information (as defined in M.G.L. 93H  section 2) were compromised such as; social security numbers, drivers license numbers, etc.. </a:t>
            </a:r>
          </a:p>
          <a:p>
            <a:pPr marL="0" lvl="0" indent="0" algn="l" rtl="0">
              <a:spcBef>
                <a:spcPts val="1200"/>
              </a:spcBef>
              <a:spcAft>
                <a:spcPts val="0"/>
              </a:spcAft>
              <a:buClr>
                <a:schemeClr val="dk1"/>
              </a:buClr>
              <a:buSzPct val="61111"/>
              <a:buFont typeface="Arial"/>
              <a:buNone/>
            </a:pPr>
            <a:r>
              <a:rPr lang="en-US" sz="1400" dirty="0"/>
              <a:t>Remediation Plan:</a:t>
            </a:r>
          </a:p>
          <a:p>
            <a:pPr marL="0" lvl="0" indent="0" algn="l" rtl="0">
              <a:spcBef>
                <a:spcPts val="1200"/>
              </a:spcBef>
              <a:spcAft>
                <a:spcPts val="0"/>
              </a:spcAft>
              <a:buClr>
                <a:schemeClr val="dk1"/>
              </a:buClr>
              <a:buSzPct val="61111"/>
              <a:buFont typeface="Arial"/>
              <a:buNone/>
            </a:pPr>
            <a:r>
              <a:rPr lang="en-US" sz="1400" dirty="0"/>
              <a:t>Strengthen data encryption and cybersecurity policies that are appropriate for the companies size, amount of resources, and amount of stored data.</a:t>
            </a:r>
          </a:p>
          <a:p>
            <a:pPr marL="0" lvl="0" indent="0" algn="l" rtl="0">
              <a:spcBef>
                <a:spcPts val="1200"/>
              </a:spcBef>
              <a:spcAft>
                <a:spcPts val="0"/>
              </a:spcAft>
              <a:buClr>
                <a:schemeClr val="dk1"/>
              </a:buClr>
              <a:buSzPct val="61111"/>
              <a:buFont typeface="Arial"/>
              <a:buNone/>
            </a:pPr>
            <a:r>
              <a:rPr lang="en-US" sz="1400" dirty="0"/>
              <a:t>Regularly audit and update security protocols as well as enforce confidentiality &amp; security of employee &amp; consumer information.</a:t>
            </a:r>
          </a:p>
          <a:p>
            <a:pPr marL="0" lvl="0" indent="0" algn="l" rtl="0">
              <a:spcBef>
                <a:spcPts val="1200"/>
              </a:spcBef>
              <a:spcAft>
                <a:spcPts val="0"/>
              </a:spcAft>
              <a:buClr>
                <a:schemeClr val="dk1"/>
              </a:buClr>
              <a:buSzPct val="61111"/>
              <a:buFont typeface="Arial"/>
              <a:buNone/>
            </a:pPr>
            <a:r>
              <a:rPr lang="en-US" sz="1400" dirty="0"/>
              <a:t>Report the breach promptly as required by Massachusetts law.</a:t>
            </a:r>
          </a:p>
        </p:txBody>
      </p:sp>
    </p:spTree>
    <p:extLst>
      <p:ext uri="{BB962C8B-B14F-4D97-AF65-F5344CB8AC3E}">
        <p14:creationId xmlns:p14="http://schemas.microsoft.com/office/powerpoint/2010/main" val="271952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kern="1200" dirty="0">
                <a:solidFill>
                  <a:schemeClr val="tx1"/>
                </a:solidFill>
                <a:latin typeface="+mj-lt"/>
                <a:ea typeface="+mj-ea"/>
                <a:cs typeface="+mj-cs"/>
              </a:rPr>
              <a:t>MASACHUSETTS PRIVACY LAWS</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a:bodyPr>
          <a:lstStyle/>
          <a:p>
            <a:pPr marL="0" lvl="0" indent="0" algn="l" rtl="0">
              <a:spcBef>
                <a:spcPts val="1200"/>
              </a:spcBef>
              <a:spcAft>
                <a:spcPts val="0"/>
              </a:spcAft>
              <a:buClr>
                <a:schemeClr val="dk1"/>
              </a:buClr>
              <a:buSzPct val="61111"/>
              <a:buFont typeface="Arial"/>
              <a:buNone/>
            </a:pPr>
            <a:r>
              <a:rPr lang="en-US" sz="1400" dirty="0"/>
              <a:t>Regulation Name: M.G.L. 93H </a:t>
            </a:r>
          </a:p>
          <a:p>
            <a:pPr marL="0" lvl="0" indent="0" algn="l" rtl="0">
              <a:spcBef>
                <a:spcPts val="1200"/>
              </a:spcBef>
              <a:spcAft>
                <a:spcPts val="0"/>
              </a:spcAft>
              <a:buClr>
                <a:schemeClr val="dk1"/>
              </a:buClr>
              <a:buSzPct val="61111"/>
              <a:buFont typeface="Arial"/>
              <a:buNone/>
            </a:pPr>
            <a:r>
              <a:rPr lang="en-US" sz="1400" dirty="0"/>
              <a:t>Section Violated: Section 3 – Duty to Report Known Security Breach or unauthorized use of personal information</a:t>
            </a:r>
          </a:p>
          <a:p>
            <a:pPr marL="0" lvl="0" indent="0" algn="l" rtl="0">
              <a:spcBef>
                <a:spcPts val="1200"/>
              </a:spcBef>
              <a:spcAft>
                <a:spcPts val="0"/>
              </a:spcAft>
              <a:buClr>
                <a:schemeClr val="dk1"/>
              </a:buClr>
              <a:buSzPct val="61111"/>
              <a:buFont typeface="Arial"/>
              <a:buNone/>
            </a:pPr>
            <a:r>
              <a:rPr lang="en-US" sz="1400" dirty="0"/>
              <a:t>Violation Details: Affected customers in the state of Massachusetts who were victims of the security breach that had resulted in their personal information being exposed were not notified by the without an unreasonable delay or notified at all.</a:t>
            </a:r>
          </a:p>
          <a:p>
            <a:pPr marL="0" lvl="0" indent="0" algn="l" rtl="0">
              <a:spcBef>
                <a:spcPts val="1200"/>
              </a:spcBef>
              <a:spcAft>
                <a:spcPts val="0"/>
              </a:spcAft>
              <a:buClr>
                <a:schemeClr val="dk1"/>
              </a:buClr>
              <a:buSzPct val="61111"/>
              <a:buFont typeface="Arial"/>
              <a:buNone/>
            </a:pPr>
            <a:r>
              <a:rPr lang="en-US" sz="1400" dirty="0"/>
              <a:t>Remediation Plan:</a:t>
            </a:r>
          </a:p>
          <a:p>
            <a:pPr marL="0" lvl="0" indent="0" algn="l" rtl="0">
              <a:spcBef>
                <a:spcPts val="1200"/>
              </a:spcBef>
              <a:spcAft>
                <a:spcPts val="0"/>
              </a:spcAft>
              <a:buNone/>
            </a:pPr>
            <a:r>
              <a:rPr lang="en-US" sz="1400" dirty="0"/>
              <a:t>Notify all affected consumers and/or customers as soon as breach had occurred, and personal information had been confirmed to be compromised.</a:t>
            </a:r>
          </a:p>
          <a:p>
            <a:pPr marL="0" lvl="0" indent="0" algn="l" rtl="0">
              <a:spcBef>
                <a:spcPts val="1200"/>
              </a:spcBef>
              <a:spcAft>
                <a:spcPts val="0"/>
              </a:spcAft>
              <a:buClr>
                <a:schemeClr val="dk1"/>
              </a:buClr>
              <a:buSzPct val="61111"/>
              <a:buFont typeface="Arial"/>
              <a:buNone/>
            </a:pPr>
            <a:r>
              <a:rPr lang="en-US" sz="1400" dirty="0"/>
              <a:t>Notify all affected consumers within a timely manner with no unreasonable delays. </a:t>
            </a:r>
          </a:p>
        </p:txBody>
      </p:sp>
    </p:spTree>
    <p:extLst>
      <p:ext uri="{BB962C8B-B14F-4D97-AF65-F5344CB8AC3E}">
        <p14:creationId xmlns:p14="http://schemas.microsoft.com/office/powerpoint/2010/main" val="990622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dirty="0">
                <a:latin typeface="+mj-lt"/>
                <a:ea typeface="+mj-ea"/>
                <a:cs typeface="+mj-cs"/>
              </a:rPr>
              <a:t>HIPAA Violation (Federal)</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lnSpcReduction="10000"/>
          </a:bodyPr>
          <a:lstStyle/>
          <a:p>
            <a:pPr marL="114300" indent="0" algn="l">
              <a:buNone/>
            </a:pPr>
            <a:r>
              <a:rPr lang="en-US" sz="1400" b="1" i="0" dirty="0">
                <a:effectLst/>
              </a:rPr>
              <a:t>1. Unauthorized Access/Disclosure of PHI</a:t>
            </a:r>
          </a:p>
          <a:p>
            <a:pPr marL="114300" indent="0" algn="l">
              <a:buNone/>
            </a:pPr>
            <a:r>
              <a:rPr lang="en-US" sz="1400" i="0" dirty="0">
                <a:effectLst/>
              </a:rPr>
              <a:t>Section: 45 CFR § 164.502(a), § 164.508</a:t>
            </a:r>
          </a:p>
          <a:p>
            <a:pPr marL="114300" indent="0" algn="l">
              <a:buNone/>
            </a:pPr>
            <a:r>
              <a:rPr lang="en-US" sz="1400" i="0" dirty="0">
                <a:effectLst/>
              </a:rPr>
              <a:t>Violation: Disclosing or allowing access to PHI without proper authorization or consent.</a:t>
            </a:r>
          </a:p>
          <a:p>
            <a:pPr marL="114300" indent="0" algn="l">
              <a:buNone/>
            </a:pPr>
            <a:r>
              <a:rPr lang="en-US" sz="1400" i="0" dirty="0">
                <a:effectLst/>
              </a:rPr>
              <a:t>Remediation: Implement strict access controls, train staff on PHI handling, and enforce patient consent protocols for PHI disclosure.</a:t>
            </a:r>
          </a:p>
          <a:p>
            <a:pPr marL="114300" indent="0" algn="l">
              <a:buNone/>
            </a:pPr>
            <a:endParaRPr lang="en-US" sz="1400" i="0" dirty="0">
              <a:effectLst/>
            </a:endParaRPr>
          </a:p>
          <a:p>
            <a:pPr marL="114300" indent="0" algn="l">
              <a:buNone/>
            </a:pPr>
            <a:r>
              <a:rPr lang="en-US" sz="1400" b="1" i="0" dirty="0">
                <a:effectLst/>
              </a:rPr>
              <a:t>2. Failure to Protect ePHI</a:t>
            </a:r>
          </a:p>
          <a:p>
            <a:pPr marL="114300" indent="0" algn="l">
              <a:buNone/>
            </a:pPr>
            <a:r>
              <a:rPr lang="en-US" sz="1400" i="0" dirty="0">
                <a:effectLst/>
              </a:rPr>
              <a:t>Section: 45 CFR § 164.312(a)(1), § 164.306</a:t>
            </a:r>
          </a:p>
          <a:p>
            <a:pPr marL="114300" indent="0" algn="l">
              <a:buNone/>
            </a:pPr>
            <a:r>
              <a:rPr lang="en-US" sz="1400" i="0" dirty="0">
                <a:effectLst/>
              </a:rPr>
              <a:t>Violation: Lack of adequate security measures to protect electronic PHI (ePHI).</a:t>
            </a:r>
          </a:p>
          <a:p>
            <a:pPr marL="114300" indent="0" algn="l">
              <a:buNone/>
            </a:pPr>
            <a:r>
              <a:rPr lang="en-US" sz="1400" i="0" dirty="0">
                <a:effectLst/>
              </a:rPr>
              <a:t>Remediation: Use encryption for ePHI, conduct regular risk assessments, and establish robust security protocols.</a:t>
            </a:r>
          </a:p>
          <a:p>
            <a:pPr marL="114300" indent="0" algn="l">
              <a:buNone/>
            </a:pPr>
            <a:endParaRPr lang="en-US" sz="1400" i="0" dirty="0">
              <a:effectLst/>
            </a:endParaRPr>
          </a:p>
          <a:p>
            <a:pPr marL="114300" indent="0" algn="l">
              <a:buNone/>
            </a:pPr>
            <a:r>
              <a:rPr lang="en-US" sz="1400" b="1" i="0" dirty="0">
                <a:effectLst/>
              </a:rPr>
              <a:t>3. Non-Compliance with Breach Notification Rule</a:t>
            </a:r>
          </a:p>
          <a:p>
            <a:pPr marL="114300" indent="0" algn="l">
              <a:buNone/>
            </a:pPr>
            <a:r>
              <a:rPr lang="en-US" sz="1400" i="0" dirty="0">
                <a:effectLst/>
              </a:rPr>
              <a:t>Section: 45 CFR §§ 164.400-414</a:t>
            </a:r>
          </a:p>
          <a:p>
            <a:pPr marL="114300" indent="0" algn="l">
              <a:buNone/>
            </a:pPr>
            <a:r>
              <a:rPr lang="en-US" sz="1400" i="0" dirty="0">
                <a:effectLst/>
              </a:rPr>
              <a:t>Violation: Failing to properly notify individuals and authorities in the event of a PHI breach.</a:t>
            </a:r>
          </a:p>
          <a:p>
            <a:pPr marL="114300" indent="0" algn="l">
              <a:buNone/>
            </a:pPr>
            <a:r>
              <a:rPr lang="en-US" sz="1400" i="0" dirty="0">
                <a:effectLst/>
              </a:rPr>
              <a:t>Remediation: Develop and implement a breach notification procedure, ensuring timely and compliant notifications.</a:t>
            </a:r>
          </a:p>
          <a:p>
            <a:pPr marL="114300" indent="0" algn="l">
              <a:buNone/>
            </a:pPr>
            <a:endParaRPr lang="en-US" sz="1400" i="0" dirty="0">
              <a:effectLst/>
            </a:endParaRPr>
          </a:p>
          <a:p>
            <a:pPr marL="114300" indent="0" algn="l">
              <a:buNone/>
            </a:pPr>
            <a:r>
              <a:rPr lang="en-US" sz="1400" b="1" i="0" dirty="0">
                <a:effectLst/>
              </a:rPr>
              <a:t>4. Lack of Adequate Security Incident Procedures</a:t>
            </a:r>
          </a:p>
          <a:p>
            <a:pPr marL="114300" indent="0" algn="l">
              <a:buNone/>
            </a:pPr>
            <a:r>
              <a:rPr lang="en-US" sz="1400" i="0" dirty="0">
                <a:effectLst/>
              </a:rPr>
              <a:t>Section: 45 CFR § 164.308(a)(6)</a:t>
            </a:r>
          </a:p>
          <a:p>
            <a:pPr marL="114300" indent="0" algn="l">
              <a:buNone/>
            </a:pPr>
            <a:r>
              <a:rPr lang="en-US" sz="1400" i="0" dirty="0">
                <a:effectLst/>
              </a:rPr>
              <a:t>Violation: Not having appropriate procedures to respond to security incidents.</a:t>
            </a:r>
          </a:p>
          <a:p>
            <a:pPr marL="114300" indent="0" algn="l">
              <a:buNone/>
            </a:pPr>
            <a:r>
              <a:rPr lang="en-US" sz="1400" i="0" dirty="0">
                <a:effectLst/>
              </a:rPr>
              <a:t>Remediation: Establish a formal incident response plan, including immediate containment and investigation of incidents.</a:t>
            </a:r>
          </a:p>
        </p:txBody>
      </p:sp>
    </p:spTree>
    <p:extLst>
      <p:ext uri="{BB962C8B-B14F-4D97-AF65-F5344CB8AC3E}">
        <p14:creationId xmlns:p14="http://schemas.microsoft.com/office/powerpoint/2010/main" val="245385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dirty="0">
                <a:latin typeface="+mj-lt"/>
                <a:ea typeface="+mj-ea"/>
                <a:cs typeface="+mj-cs"/>
              </a:rPr>
              <a:t>HIPAA Violation (Federal)</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lnSpcReduction="10000"/>
          </a:bodyPr>
          <a:lstStyle/>
          <a:p>
            <a:pPr marL="114300" indent="0" algn="l">
              <a:buNone/>
            </a:pPr>
            <a:r>
              <a:rPr lang="en-US" sz="1400" b="1" i="0" dirty="0">
                <a:effectLst/>
              </a:rPr>
              <a:t>5. Insufficient Security Measures</a:t>
            </a:r>
          </a:p>
          <a:p>
            <a:pPr marL="114300" indent="0" algn="l">
              <a:buNone/>
            </a:pPr>
            <a:r>
              <a:rPr lang="en-US" sz="1400" i="0" dirty="0">
                <a:effectLst/>
              </a:rPr>
              <a:t>Section: 45 CFR § 164.308(a)(1)</a:t>
            </a:r>
          </a:p>
          <a:p>
            <a:pPr marL="114300" indent="0" algn="l">
              <a:buNone/>
            </a:pPr>
            <a:r>
              <a:rPr lang="en-US" sz="1400" i="0" dirty="0">
                <a:effectLst/>
              </a:rPr>
              <a:t>Violation: Failure to implement security management processes to prevent, detect, contain, and correct security violations.</a:t>
            </a:r>
          </a:p>
          <a:p>
            <a:pPr marL="114300" indent="0" algn="l">
              <a:buNone/>
            </a:pPr>
            <a:r>
              <a:rPr lang="en-US" sz="1400" i="0" dirty="0">
                <a:effectLst/>
              </a:rPr>
              <a:t>Remediation: Regularly review and update security measures, including risk analysis and management.</a:t>
            </a:r>
          </a:p>
          <a:p>
            <a:pPr marL="114300" indent="0" algn="l">
              <a:buNone/>
            </a:pPr>
            <a:endParaRPr lang="en-US" sz="1400" i="0" dirty="0">
              <a:effectLst/>
            </a:endParaRPr>
          </a:p>
          <a:p>
            <a:pPr marL="114300" indent="0" algn="l">
              <a:buNone/>
            </a:pPr>
            <a:r>
              <a:rPr lang="en-US" sz="1400" b="1" i="0" dirty="0">
                <a:effectLst/>
              </a:rPr>
              <a:t>6. Non-Compliance with Privacy Rule</a:t>
            </a:r>
          </a:p>
          <a:p>
            <a:pPr marL="114300" indent="0" algn="l">
              <a:buNone/>
            </a:pPr>
            <a:r>
              <a:rPr lang="en-US" sz="1400" i="0" dirty="0">
                <a:effectLst/>
              </a:rPr>
              <a:t>Section: 45 CFR Part 160 and Subparts A and E of Part 164</a:t>
            </a:r>
          </a:p>
          <a:p>
            <a:pPr marL="114300" indent="0" algn="l">
              <a:buNone/>
            </a:pPr>
            <a:r>
              <a:rPr lang="en-US" sz="1400" i="0" dirty="0">
                <a:effectLst/>
              </a:rPr>
              <a:t>Violation: Improper use or disclosure of PHI.</a:t>
            </a:r>
          </a:p>
          <a:p>
            <a:pPr marL="114300" indent="0" algn="l">
              <a:buNone/>
            </a:pPr>
            <a:r>
              <a:rPr lang="en-US" sz="1400" i="0" dirty="0">
                <a:effectLst/>
              </a:rPr>
              <a:t>Remediation: Develop privacy policies, conduct staff training, and monitor compliance with these policies.</a:t>
            </a:r>
          </a:p>
          <a:p>
            <a:pPr marL="114300" indent="0" algn="l">
              <a:buNone/>
            </a:pPr>
            <a:endParaRPr lang="en-US" sz="1400" i="0" dirty="0">
              <a:effectLst/>
            </a:endParaRPr>
          </a:p>
          <a:p>
            <a:pPr marL="114300" indent="0" algn="l">
              <a:buNone/>
            </a:pPr>
            <a:r>
              <a:rPr lang="en-US" sz="1400" b="1" i="0" dirty="0">
                <a:effectLst/>
              </a:rPr>
              <a:t>7. Inadequate Risk Management</a:t>
            </a:r>
          </a:p>
          <a:p>
            <a:pPr marL="114300" indent="0" algn="l">
              <a:buNone/>
            </a:pPr>
            <a:r>
              <a:rPr lang="en-US" sz="1400" i="0" dirty="0">
                <a:effectLst/>
              </a:rPr>
              <a:t>Section: 45 CFR § 164.308(a)(1)(ii)(B)</a:t>
            </a:r>
          </a:p>
          <a:p>
            <a:pPr marL="114300" indent="0" algn="l">
              <a:buNone/>
            </a:pPr>
            <a:r>
              <a:rPr lang="en-US" sz="1400" i="0" dirty="0">
                <a:effectLst/>
              </a:rPr>
              <a:t>Violation: Not sufficiently mitigating risks to the confidentiality, integrity, and availability of PHI.</a:t>
            </a:r>
          </a:p>
          <a:p>
            <a:pPr marL="114300" indent="0" algn="l">
              <a:buNone/>
            </a:pPr>
            <a:r>
              <a:rPr lang="en-US" sz="1400" i="0" dirty="0">
                <a:effectLst/>
              </a:rPr>
              <a:t>Remediation: Implement an ongoing risk management program and conduct periodic risk assessments.</a:t>
            </a:r>
          </a:p>
          <a:p>
            <a:pPr marL="114300" indent="0" algn="l">
              <a:buNone/>
            </a:pPr>
            <a:endParaRPr lang="en-US" sz="1400" i="0" dirty="0">
              <a:effectLst/>
            </a:endParaRPr>
          </a:p>
          <a:p>
            <a:pPr marL="114300" indent="0" algn="l">
              <a:buNone/>
            </a:pPr>
            <a:r>
              <a:rPr lang="en-US" sz="1400" b="1" i="0" dirty="0">
                <a:effectLst/>
              </a:rPr>
              <a:t>8. Non-Compliance with Patients' Rights under the Privacy Rule</a:t>
            </a:r>
          </a:p>
          <a:p>
            <a:pPr marL="114300" indent="0" algn="l">
              <a:buNone/>
            </a:pPr>
            <a:r>
              <a:rPr lang="en-US" sz="1400" i="0" dirty="0">
                <a:effectLst/>
              </a:rPr>
              <a:t>Section: 45 CFR § 164.524</a:t>
            </a:r>
          </a:p>
          <a:p>
            <a:pPr marL="114300" indent="0" algn="l">
              <a:buNone/>
            </a:pPr>
            <a:r>
              <a:rPr lang="en-US" sz="1400" i="0" dirty="0">
                <a:effectLst/>
              </a:rPr>
              <a:t>Violation: Failure to provide patients access to their medical records in a timely manner.</a:t>
            </a:r>
          </a:p>
          <a:p>
            <a:pPr marL="114300" indent="0" algn="l">
              <a:buNone/>
            </a:pPr>
            <a:r>
              <a:rPr lang="en-US" sz="1400" i="0" dirty="0">
                <a:effectLst/>
              </a:rPr>
              <a:t>Remediation: Establish procedures to respond promptly to patient requests for access to PHI.</a:t>
            </a:r>
          </a:p>
        </p:txBody>
      </p:sp>
    </p:spTree>
    <p:extLst>
      <p:ext uri="{BB962C8B-B14F-4D97-AF65-F5344CB8AC3E}">
        <p14:creationId xmlns:p14="http://schemas.microsoft.com/office/powerpoint/2010/main" val="157168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dirty="0">
                <a:latin typeface="+mj-lt"/>
                <a:ea typeface="+mj-ea"/>
                <a:cs typeface="+mj-cs"/>
              </a:rPr>
              <a:t>GDPR Violation (EU)</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a:bodyPr>
          <a:lstStyle/>
          <a:p>
            <a:pPr marL="0" lvl="0" indent="0" algn="l" rtl="0">
              <a:spcBef>
                <a:spcPts val="1200"/>
              </a:spcBef>
              <a:spcAft>
                <a:spcPts val="0"/>
              </a:spcAft>
              <a:buClr>
                <a:schemeClr val="dk1"/>
              </a:buClr>
              <a:buSzPct val="61111"/>
              <a:buFont typeface="Arial"/>
              <a:buNone/>
            </a:pPr>
            <a:r>
              <a:rPr lang="en-US" sz="1400" dirty="0"/>
              <a:t>Regulation Name: General Data Protection Regulation (GDPR)</a:t>
            </a:r>
          </a:p>
          <a:p>
            <a:pPr marL="0" lvl="0" indent="0" algn="l" rtl="0">
              <a:spcBef>
                <a:spcPts val="1200"/>
              </a:spcBef>
              <a:spcAft>
                <a:spcPts val="0"/>
              </a:spcAft>
              <a:buClr>
                <a:schemeClr val="dk1"/>
              </a:buClr>
              <a:buSzPct val="61111"/>
              <a:buFont typeface="Arial"/>
              <a:buNone/>
            </a:pPr>
            <a:r>
              <a:rPr lang="en-US" sz="1400" dirty="0"/>
              <a:t>Section Violated: Article 32 – Security of Processing</a:t>
            </a:r>
          </a:p>
          <a:p>
            <a:pPr marL="0" lvl="0" indent="0" algn="l" rtl="0">
              <a:spcBef>
                <a:spcPts val="1200"/>
              </a:spcBef>
              <a:spcAft>
                <a:spcPts val="0"/>
              </a:spcAft>
              <a:buClr>
                <a:schemeClr val="dk1"/>
              </a:buClr>
              <a:buSzPct val="61111"/>
              <a:buFont typeface="Arial"/>
              <a:buNone/>
            </a:pPr>
            <a:r>
              <a:rPr lang="en-US" sz="1400" dirty="0"/>
              <a:t>Violation Details: Failure in implementing appropriate technical and organizational measures to ensure a level of security appropriate to the risk.</a:t>
            </a:r>
          </a:p>
          <a:p>
            <a:pPr marL="0" lvl="0" indent="0" algn="l" rtl="0">
              <a:spcBef>
                <a:spcPts val="1200"/>
              </a:spcBef>
              <a:spcAft>
                <a:spcPts val="0"/>
              </a:spcAft>
              <a:buClr>
                <a:schemeClr val="dk1"/>
              </a:buClr>
              <a:buSzPct val="61111"/>
              <a:buFont typeface="Arial"/>
              <a:buNone/>
            </a:pPr>
            <a:r>
              <a:rPr lang="en-US" sz="1400" dirty="0"/>
              <a:t>Remediation Plan: </a:t>
            </a:r>
          </a:p>
          <a:p>
            <a:pPr marL="0" lvl="0" indent="0" algn="l" rtl="0">
              <a:spcBef>
                <a:spcPts val="1200"/>
              </a:spcBef>
              <a:spcAft>
                <a:spcPts val="0"/>
              </a:spcAft>
              <a:buClr>
                <a:schemeClr val="dk1"/>
              </a:buClr>
              <a:buSzPct val="61111"/>
              <a:buFont typeface="Arial"/>
              <a:buNone/>
            </a:pPr>
            <a:r>
              <a:rPr lang="en-US" sz="1400" dirty="0"/>
              <a:t>Appoint a Data Protection Officer (DPO) for EU operations.</a:t>
            </a:r>
          </a:p>
          <a:p>
            <a:pPr marL="0" lvl="0" indent="0" algn="l" rtl="0">
              <a:spcBef>
                <a:spcPts val="1200"/>
              </a:spcBef>
              <a:spcAft>
                <a:spcPts val="0"/>
              </a:spcAft>
              <a:buClr>
                <a:schemeClr val="dk1"/>
              </a:buClr>
              <a:buSzPct val="61111"/>
              <a:buFont typeface="Arial"/>
              <a:buNone/>
            </a:pPr>
            <a:r>
              <a:rPr lang="en-US" sz="1400" dirty="0"/>
              <a:t>Revise data processing and storage practices to meet GDPR standards.</a:t>
            </a:r>
          </a:p>
          <a:p>
            <a:pPr marL="0" lvl="0" indent="0" algn="l" rtl="0">
              <a:spcBef>
                <a:spcPts val="1200"/>
              </a:spcBef>
              <a:spcAft>
                <a:spcPts val="0"/>
              </a:spcAft>
              <a:buClr>
                <a:schemeClr val="dk1"/>
              </a:buClr>
              <a:buSzPct val="61111"/>
              <a:buFont typeface="Arial"/>
              <a:buNone/>
            </a:pPr>
            <a:r>
              <a:rPr lang="en-US" sz="1400" dirty="0"/>
              <a:t>Implement a process for regularly testing, assessing, and evaluating the effectiveness of technical and organizational measures for ensuring the security of processing.</a:t>
            </a:r>
          </a:p>
          <a:p>
            <a:pPr marL="0" lvl="0" indent="0" algn="l" rtl="0">
              <a:spcBef>
                <a:spcPts val="1200"/>
              </a:spcBef>
              <a:spcAft>
                <a:spcPts val="1200"/>
              </a:spcAft>
              <a:buNone/>
            </a:pPr>
            <a:endParaRPr lang="en-US" sz="1400" dirty="0"/>
          </a:p>
        </p:txBody>
      </p:sp>
    </p:spTree>
    <p:extLst>
      <p:ext uri="{BB962C8B-B14F-4D97-AF65-F5344CB8AC3E}">
        <p14:creationId xmlns:p14="http://schemas.microsoft.com/office/powerpoint/2010/main" val="213911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dirty="0">
                <a:latin typeface="+mj-lt"/>
                <a:ea typeface="+mj-ea"/>
                <a:cs typeface="+mj-cs"/>
              </a:rPr>
              <a:t>India IT Law Compliance</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99011" y="1093589"/>
            <a:ext cx="8512233" cy="3902360"/>
          </a:xfrm>
          <a:prstGeom prst="rect">
            <a:avLst/>
          </a:prstGeom>
        </p:spPr>
        <p:txBody>
          <a:bodyPr spcFirstLastPara="1" vert="horz" lIns="91440" tIns="45720" rIns="91440" bIns="45720" rtlCol="0" anchorCtr="0">
            <a:normAutofit/>
          </a:bodyPr>
          <a:lstStyle/>
          <a:p>
            <a:pPr marL="0" lvl="0" indent="0" algn="l" rtl="0">
              <a:spcBef>
                <a:spcPts val="1200"/>
              </a:spcBef>
              <a:spcAft>
                <a:spcPts val="0"/>
              </a:spcAft>
              <a:buClr>
                <a:schemeClr val="dk1"/>
              </a:buClr>
              <a:buSzPct val="61111"/>
              <a:buFont typeface="Arial"/>
              <a:buNone/>
            </a:pPr>
            <a:r>
              <a:rPr lang="en-US" sz="1800" dirty="0"/>
              <a:t>Regulation Name: Information Technology Act, 2000</a:t>
            </a:r>
          </a:p>
          <a:p>
            <a:pPr marL="0" lvl="0" indent="0" algn="l" rtl="0">
              <a:spcBef>
                <a:spcPts val="1200"/>
              </a:spcBef>
              <a:spcAft>
                <a:spcPts val="0"/>
              </a:spcAft>
              <a:buClr>
                <a:schemeClr val="dk1"/>
              </a:buClr>
              <a:buSzPct val="61111"/>
              <a:buFont typeface="Arial"/>
              <a:buNone/>
            </a:pPr>
            <a:r>
              <a:rPr lang="en-US" sz="1800" dirty="0"/>
              <a:t>Section Violated: Section 43A - Compensation for failure to protect data</a:t>
            </a:r>
          </a:p>
          <a:p>
            <a:pPr marL="0" lvl="0" indent="0" algn="l" rtl="0">
              <a:spcBef>
                <a:spcPts val="1200"/>
              </a:spcBef>
              <a:spcAft>
                <a:spcPts val="0"/>
              </a:spcAft>
              <a:buClr>
                <a:schemeClr val="dk1"/>
              </a:buClr>
              <a:buSzPct val="61111"/>
              <a:buFont typeface="Arial"/>
              <a:buNone/>
            </a:pPr>
            <a:r>
              <a:rPr lang="en-US" sz="1800" dirty="0"/>
              <a:t>Violation Details: Negligence in implementing and maintaining reasonable security practices and procedures resulting in wrongful loss.</a:t>
            </a:r>
          </a:p>
          <a:p>
            <a:pPr marL="0" lvl="0" indent="0" algn="l" rtl="0">
              <a:spcBef>
                <a:spcPts val="1200"/>
              </a:spcBef>
              <a:spcAft>
                <a:spcPts val="0"/>
              </a:spcAft>
              <a:buClr>
                <a:schemeClr val="dk1"/>
              </a:buClr>
              <a:buSzPct val="61111"/>
              <a:buFont typeface="Arial"/>
              <a:buNone/>
            </a:pPr>
            <a:r>
              <a:rPr lang="en-US" sz="1800" dirty="0"/>
              <a:t>Remediation Plan:</a:t>
            </a:r>
          </a:p>
          <a:p>
            <a:pPr marL="0" lvl="0" indent="0" algn="l" rtl="0">
              <a:spcBef>
                <a:spcPts val="1200"/>
              </a:spcBef>
              <a:spcAft>
                <a:spcPts val="0"/>
              </a:spcAft>
              <a:buClr>
                <a:schemeClr val="dk1"/>
              </a:buClr>
              <a:buSzPct val="61111"/>
              <a:buFont typeface="Arial"/>
              <a:buNone/>
            </a:pPr>
            <a:r>
              <a:rPr lang="en-US" sz="1800" dirty="0"/>
              <a:t>Establish and enforce robust data security policies and standards.</a:t>
            </a:r>
          </a:p>
          <a:p>
            <a:pPr marL="0" lvl="0" indent="0" algn="l" rtl="0">
              <a:spcBef>
                <a:spcPts val="1200"/>
              </a:spcBef>
              <a:spcAft>
                <a:spcPts val="0"/>
              </a:spcAft>
              <a:buClr>
                <a:schemeClr val="dk1"/>
              </a:buClr>
              <a:buSzPct val="61111"/>
              <a:buFont typeface="Arial"/>
              <a:buNone/>
            </a:pPr>
            <a:r>
              <a:rPr lang="en-US" sz="1800" dirty="0"/>
              <a:t>Regular staff training on data protection responsibilities.</a:t>
            </a:r>
          </a:p>
          <a:p>
            <a:pPr marL="0" lvl="0" indent="0" algn="l" rtl="0">
              <a:spcBef>
                <a:spcPts val="1200"/>
              </a:spcBef>
              <a:spcAft>
                <a:spcPts val="0"/>
              </a:spcAft>
              <a:buClr>
                <a:schemeClr val="dk1"/>
              </a:buClr>
              <a:buSzPct val="61111"/>
              <a:buFont typeface="Arial"/>
              <a:buNone/>
            </a:pPr>
            <a:r>
              <a:rPr lang="en-US" sz="1800" dirty="0"/>
              <a:t>Ensure timely breach notification as per Indian IT laws.</a:t>
            </a:r>
          </a:p>
          <a:p>
            <a:pPr marL="0" lvl="0" indent="0" algn="l" rtl="0">
              <a:spcBef>
                <a:spcPts val="1200"/>
              </a:spcBef>
              <a:spcAft>
                <a:spcPts val="1200"/>
              </a:spcAft>
              <a:buNone/>
            </a:pPr>
            <a:endParaRPr lang="en-US" sz="1800" dirty="0"/>
          </a:p>
        </p:txBody>
      </p:sp>
    </p:spTree>
    <p:extLst>
      <p:ext uri="{BB962C8B-B14F-4D97-AF65-F5344CB8AC3E}">
        <p14:creationId xmlns:p14="http://schemas.microsoft.com/office/powerpoint/2010/main" val="293332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6">
            <a:extLst>
              <a:ext uri="{FF2B5EF4-FFF2-40B4-BE49-F238E27FC236}">
                <a16:creationId xmlns:a16="http://schemas.microsoft.com/office/drawing/2014/main" id="{8C8359EB-561D-330F-3FB1-A235BAE6A435}"/>
              </a:ext>
            </a:extLst>
          </p:cNvPr>
          <p:cNvSpPr txBox="1">
            <a:spLocks noGrp="1"/>
          </p:cNvSpPr>
          <p:nvPr>
            <p:ph type="title"/>
          </p:nvPr>
        </p:nvSpPr>
        <p:spPr>
          <a:xfrm>
            <a:off x="604489" y="208901"/>
            <a:ext cx="4673832" cy="7752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ct val="39285"/>
            </a:pPr>
            <a:r>
              <a:rPr lang="en-US" sz="3200" b="1" kern="1200" dirty="0">
                <a:solidFill>
                  <a:schemeClr val="accent2">
                    <a:lumMod val="75000"/>
                  </a:schemeClr>
                </a:solidFill>
                <a:latin typeface="+mj-lt"/>
                <a:ea typeface="+mj-ea"/>
                <a:cs typeface="+mj-cs"/>
              </a:rPr>
              <a:t>Reason </a:t>
            </a:r>
            <a:r>
              <a:rPr lang="en-US" sz="3200" b="1" kern="1200" dirty="0">
                <a:solidFill>
                  <a:schemeClr val="bg1"/>
                </a:solidFill>
                <a:latin typeface="+mj-lt"/>
                <a:ea typeface="+mj-ea"/>
                <a:cs typeface="+mj-cs"/>
              </a:rPr>
              <a:t>for the Breach</a:t>
            </a:r>
            <a:endParaRPr lang="en-US" sz="3000" b="1" kern="1200" dirty="0">
              <a:solidFill>
                <a:schemeClr val="bg1"/>
              </a:solidFill>
              <a:latin typeface="+mj-lt"/>
              <a:ea typeface="+mj-ea"/>
              <a:cs typeface="+mj-cs"/>
            </a:endParaRPr>
          </a:p>
        </p:txBody>
      </p:sp>
      <p:sp>
        <p:nvSpPr>
          <p:cNvPr id="75" name="Google Shape;75;p16">
            <a:extLst>
              <a:ext uri="{FF2B5EF4-FFF2-40B4-BE49-F238E27FC236}">
                <a16:creationId xmlns:a16="http://schemas.microsoft.com/office/drawing/2014/main" id="{C0A0F49F-36FD-CD93-3413-68182A490BD0}"/>
              </a:ext>
            </a:extLst>
          </p:cNvPr>
          <p:cNvSpPr txBox="1">
            <a:spLocks noGrp="1"/>
          </p:cNvSpPr>
          <p:nvPr>
            <p:ph type="body" idx="1"/>
          </p:nvPr>
        </p:nvSpPr>
        <p:spPr>
          <a:xfrm>
            <a:off x="99752" y="1217058"/>
            <a:ext cx="8952808" cy="3862018"/>
          </a:xfrm>
          <a:prstGeom prst="rect">
            <a:avLst/>
          </a:prstGeom>
        </p:spPr>
        <p:txBody>
          <a:bodyPr spcFirstLastPara="1" vert="horz" lIns="91440" tIns="45720" rIns="91440" bIns="45720" rtlCol="0" anchor="ctr" anchorCtr="0">
            <a:normAutofit/>
          </a:bodyPr>
          <a:lstStyle/>
          <a:p>
            <a:pPr marL="171450" indent="-171450" defTabSz="914400">
              <a:buClr>
                <a:schemeClr val="dk1"/>
              </a:buClr>
              <a:buSzPts val="1100"/>
            </a:pPr>
            <a:r>
              <a:rPr lang="en-US" sz="1600" dirty="0"/>
              <a:t>Primary Cause: Outdated and Unpatched Network Infrastructure</a:t>
            </a:r>
          </a:p>
          <a:p>
            <a:pPr marL="0" indent="0" defTabSz="914400">
              <a:buClr>
                <a:schemeClr val="dk1"/>
              </a:buClr>
              <a:buSzPts val="1100"/>
              <a:buNone/>
            </a:pPr>
            <a:r>
              <a:rPr lang="en-US" sz="1600" dirty="0"/>
              <a:t>Details: The core of the breach was traced back to outdated network infrastructure. Critical systems and servers were running on legacy software, which had not been updated or patched for several months. This created vulnerabilities that were exploited by the attackers.</a:t>
            </a:r>
          </a:p>
          <a:p>
            <a:pPr marL="0" indent="0" defTabSz="914400">
              <a:buClr>
                <a:schemeClr val="dk1"/>
              </a:buClr>
              <a:buSzPts val="1100"/>
              <a:buNone/>
            </a:pPr>
            <a:r>
              <a:rPr lang="en-US" sz="1600" dirty="0"/>
              <a:t>Impact: The outdated systems lacked modern security features and were susceptible to known exploits, which the Russian Tsunami cyber attack leveraged.</a:t>
            </a:r>
          </a:p>
          <a:p>
            <a:pPr marL="171450" indent="-171450" defTabSz="914400">
              <a:buClr>
                <a:schemeClr val="dk1"/>
              </a:buClr>
              <a:buSzPts val="1100"/>
            </a:pPr>
            <a:endParaRPr lang="en-US" sz="1600" dirty="0"/>
          </a:p>
          <a:p>
            <a:pPr marL="171450" indent="-171450" defTabSz="914400">
              <a:buClr>
                <a:schemeClr val="dk1"/>
              </a:buClr>
              <a:buSzPts val="1100"/>
            </a:pPr>
            <a:r>
              <a:rPr lang="en-US" sz="1600" dirty="0"/>
              <a:t>Secondary Cause: Inadequate Employee Training and Awareness</a:t>
            </a:r>
          </a:p>
          <a:p>
            <a:pPr marL="0" indent="0" defTabSz="914400">
              <a:buClr>
                <a:schemeClr val="dk1"/>
              </a:buClr>
              <a:buSzPts val="1100"/>
              <a:buNone/>
            </a:pPr>
            <a:r>
              <a:rPr lang="en-US" sz="1600" dirty="0"/>
              <a:t>Details: Investigations revealed that the initial breach point was due to a successful phishing attack. Employees were not adequately trained to recognize and report suspicious emails, leading to the compromise of system credentials.</a:t>
            </a:r>
          </a:p>
          <a:p>
            <a:pPr marL="0" indent="0" defTabSz="914400">
              <a:buClr>
                <a:schemeClr val="dk1"/>
              </a:buClr>
              <a:buSzPts val="1100"/>
              <a:buNone/>
            </a:pPr>
            <a:r>
              <a:rPr lang="en-US" sz="1600" dirty="0"/>
              <a:t>Impact: The lack of awareness and training among the staff allowed the breach to go unnoticed for a critical period, exacerbating the situation.</a:t>
            </a:r>
          </a:p>
          <a:p>
            <a:pPr marL="0" indent="0" defTabSz="914400">
              <a:buClr>
                <a:schemeClr val="dk1"/>
              </a:buClr>
              <a:buSzPts val="1100"/>
              <a:buNone/>
            </a:pPr>
            <a:endParaRPr lang="en-US" sz="1600" dirty="0"/>
          </a:p>
        </p:txBody>
      </p:sp>
    </p:spTree>
    <p:extLst>
      <p:ext uri="{BB962C8B-B14F-4D97-AF65-F5344CB8AC3E}">
        <p14:creationId xmlns:p14="http://schemas.microsoft.com/office/powerpoint/2010/main" val="187615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6">
            <a:extLst>
              <a:ext uri="{FF2B5EF4-FFF2-40B4-BE49-F238E27FC236}">
                <a16:creationId xmlns:a16="http://schemas.microsoft.com/office/drawing/2014/main" id="{8C8359EB-561D-330F-3FB1-A235BAE6A435}"/>
              </a:ext>
            </a:extLst>
          </p:cNvPr>
          <p:cNvSpPr txBox="1">
            <a:spLocks noGrp="1"/>
          </p:cNvSpPr>
          <p:nvPr>
            <p:ph type="title"/>
          </p:nvPr>
        </p:nvSpPr>
        <p:spPr>
          <a:xfrm>
            <a:off x="604489" y="208901"/>
            <a:ext cx="4673832" cy="7752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ct val="39285"/>
            </a:pPr>
            <a:r>
              <a:rPr lang="en-US" sz="3200" b="1" kern="1200" dirty="0">
                <a:solidFill>
                  <a:schemeClr val="accent2">
                    <a:lumMod val="75000"/>
                  </a:schemeClr>
                </a:solidFill>
                <a:latin typeface="+mj-lt"/>
                <a:ea typeface="+mj-ea"/>
                <a:cs typeface="+mj-cs"/>
              </a:rPr>
              <a:t>Reason </a:t>
            </a:r>
            <a:r>
              <a:rPr lang="en-US" sz="3200" b="1" kern="1200" dirty="0">
                <a:solidFill>
                  <a:schemeClr val="bg1"/>
                </a:solidFill>
                <a:latin typeface="+mj-lt"/>
                <a:ea typeface="+mj-ea"/>
                <a:cs typeface="+mj-cs"/>
              </a:rPr>
              <a:t>for the Breach</a:t>
            </a:r>
            <a:endParaRPr lang="en-US" sz="3000" b="1" kern="1200" dirty="0">
              <a:solidFill>
                <a:schemeClr val="bg1"/>
              </a:solidFill>
              <a:latin typeface="+mj-lt"/>
              <a:ea typeface="+mj-ea"/>
              <a:cs typeface="+mj-cs"/>
            </a:endParaRPr>
          </a:p>
        </p:txBody>
      </p:sp>
      <p:sp>
        <p:nvSpPr>
          <p:cNvPr id="75" name="Google Shape;75;p16">
            <a:extLst>
              <a:ext uri="{FF2B5EF4-FFF2-40B4-BE49-F238E27FC236}">
                <a16:creationId xmlns:a16="http://schemas.microsoft.com/office/drawing/2014/main" id="{C0A0F49F-36FD-CD93-3413-68182A490BD0}"/>
              </a:ext>
            </a:extLst>
          </p:cNvPr>
          <p:cNvSpPr txBox="1">
            <a:spLocks noGrp="1"/>
          </p:cNvSpPr>
          <p:nvPr>
            <p:ph type="body" idx="1"/>
          </p:nvPr>
        </p:nvSpPr>
        <p:spPr>
          <a:xfrm>
            <a:off x="99752" y="1217058"/>
            <a:ext cx="8952808" cy="3862018"/>
          </a:xfrm>
          <a:prstGeom prst="rect">
            <a:avLst/>
          </a:prstGeom>
        </p:spPr>
        <p:txBody>
          <a:bodyPr spcFirstLastPara="1" vert="horz" lIns="91440" tIns="45720" rIns="91440" bIns="45720" rtlCol="0" anchor="ctr" anchorCtr="0">
            <a:normAutofit/>
          </a:bodyPr>
          <a:lstStyle/>
          <a:p>
            <a:pPr marL="171450" indent="-171450" defTabSz="914400">
              <a:buClr>
                <a:schemeClr val="dk1"/>
              </a:buClr>
              <a:buSzPts val="1100"/>
            </a:pPr>
            <a:r>
              <a:rPr lang="en-US" sz="1600" dirty="0"/>
              <a:t>Contributing Factor: Insufficient Access Controls and Monitoring</a:t>
            </a:r>
          </a:p>
          <a:p>
            <a:pPr marL="0" indent="0" defTabSz="914400">
              <a:buClr>
                <a:schemeClr val="dk1"/>
              </a:buClr>
              <a:buSzPts val="1100"/>
              <a:buNone/>
            </a:pPr>
            <a:r>
              <a:rPr lang="en-US" sz="1600" dirty="0"/>
              <a:t>Details: The healthcare provider's system had inadequate access control measures. This allowed the attackers to move laterally within the network without significant obstacles.</a:t>
            </a:r>
          </a:p>
          <a:p>
            <a:pPr marL="0" indent="0" defTabSz="914400">
              <a:buClr>
                <a:schemeClr val="dk1"/>
              </a:buClr>
              <a:buSzPts val="1100"/>
              <a:buNone/>
            </a:pPr>
            <a:r>
              <a:rPr lang="en-US" sz="1600" dirty="0"/>
              <a:t>Impact: Once inside the network, the attackers could access and exfiltrate sensitive data without being detected promptly.</a:t>
            </a:r>
          </a:p>
          <a:p>
            <a:pPr marL="171450" indent="-171450" defTabSz="914400">
              <a:buClr>
                <a:schemeClr val="dk1"/>
              </a:buClr>
              <a:buSzPts val="1100"/>
            </a:pPr>
            <a:endParaRPr lang="en-US" sz="1600" dirty="0"/>
          </a:p>
          <a:p>
            <a:pPr marL="171450" indent="-171450" defTabSz="914400">
              <a:buClr>
                <a:schemeClr val="dk1"/>
              </a:buClr>
              <a:buSzPts val="1100"/>
            </a:pPr>
            <a:r>
              <a:rPr lang="en-US" sz="1600" dirty="0"/>
              <a:t>Organizational Issue: Delayed Incident Response</a:t>
            </a:r>
          </a:p>
          <a:p>
            <a:pPr marL="0" indent="0" defTabSz="914400">
              <a:buClr>
                <a:schemeClr val="dk1"/>
              </a:buClr>
              <a:buSzPts val="1100"/>
              <a:buNone/>
            </a:pPr>
            <a:r>
              <a:rPr lang="en-US" sz="1600" dirty="0"/>
              <a:t>Details: Inject Healthcare lacked a well-defined incident response plan. The delay in identifying and responding to the breach gave the attackers ample time to extract a large volume of data.</a:t>
            </a:r>
          </a:p>
          <a:p>
            <a:pPr marL="0" indent="0" defTabSz="914400">
              <a:buClr>
                <a:schemeClr val="dk1"/>
              </a:buClr>
              <a:buSzPts val="1100"/>
              <a:buNone/>
            </a:pPr>
            <a:r>
              <a:rPr lang="en-US" sz="1600" dirty="0"/>
              <a:t>Impact: The slow response not only resulted in greater data loss but also increased the complexity of the recovery process.</a:t>
            </a:r>
          </a:p>
          <a:p>
            <a:pPr marL="0" indent="0" defTabSz="914400">
              <a:buClr>
                <a:schemeClr val="dk1"/>
              </a:buClr>
              <a:buSzPts val="1100"/>
              <a:buNone/>
            </a:pPr>
            <a:endParaRPr lang="en-US" sz="1600" dirty="0"/>
          </a:p>
          <a:p>
            <a:pPr marL="171450" indent="-171450" defTabSz="914400">
              <a:buClr>
                <a:schemeClr val="dk1"/>
              </a:buClr>
              <a:buSzPts val="1100"/>
            </a:pPr>
            <a:r>
              <a:rPr lang="en-US" sz="1600" dirty="0"/>
              <a:t>Conclusion:  The breach at Inject Healthcare was the result of a combination of outdated technology, lack of employee cybersecurity awareness, insufficient access controls, and a delayed response to the incident. These factors created a perfect storm, allowing the attackers to execute a large-scale data breach.</a:t>
            </a:r>
          </a:p>
        </p:txBody>
      </p:sp>
    </p:spTree>
    <p:extLst>
      <p:ext uri="{BB962C8B-B14F-4D97-AF65-F5344CB8AC3E}">
        <p14:creationId xmlns:p14="http://schemas.microsoft.com/office/powerpoint/2010/main" val="296621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p:nvSpPr>
          <p:cNvPr id="4" name="Google Shape;74;p16">
            <a:extLst>
              <a:ext uri="{FF2B5EF4-FFF2-40B4-BE49-F238E27FC236}">
                <a16:creationId xmlns:a16="http://schemas.microsoft.com/office/drawing/2014/main" id="{94EC79CB-F12C-9ADB-C566-400E7AC3EE7F}"/>
              </a:ext>
            </a:extLst>
          </p:cNvPr>
          <p:cNvSpPr txBox="1">
            <a:spLocks/>
          </p:cNvSpPr>
          <p:nvPr/>
        </p:nvSpPr>
        <p:spPr>
          <a:xfrm>
            <a:off x="3574852" y="1294030"/>
            <a:ext cx="3914480" cy="1212152"/>
          </a:xfrm>
          <a:prstGeom prst="rect">
            <a:avLst/>
          </a:prstGeom>
        </p:spPr>
        <p:txBody>
          <a:bodyPr spcFirstLastPara="1" vert="horz" lIns="91440" tIns="45720" rIns="91440" bIns="45720" rtlCol="0" anchor="b"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defTabSz="914400">
              <a:spcBef>
                <a:spcPct val="0"/>
              </a:spcBef>
              <a:spcAft>
                <a:spcPts val="600"/>
              </a:spcAft>
              <a:buClr>
                <a:schemeClr val="dk1"/>
              </a:buClr>
              <a:buSzPct val="39285"/>
            </a:pPr>
            <a:r>
              <a:rPr lang="en-US" sz="3600" b="1" kern="1200" dirty="0">
                <a:solidFill>
                  <a:schemeClr val="tx1"/>
                </a:solidFill>
                <a:latin typeface="+mj-lt"/>
                <a:ea typeface="+mj-ea"/>
                <a:cs typeface="+mj-cs"/>
              </a:rPr>
              <a:t>HIPAA Security Rule Framework</a:t>
            </a:r>
          </a:p>
        </p:txBody>
      </p:sp>
      <p:pic>
        <p:nvPicPr>
          <p:cNvPr id="5" name="Graphic 4" descr="Laptop Secure">
            <a:extLst>
              <a:ext uri="{FF2B5EF4-FFF2-40B4-BE49-F238E27FC236}">
                <a16:creationId xmlns:a16="http://schemas.microsoft.com/office/drawing/2014/main" id="{6EFB54F3-31F2-EB58-2F21-F4A3522E75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335" y="877941"/>
            <a:ext cx="3306548" cy="3306548"/>
          </a:xfrm>
          <a:prstGeom prst="rect">
            <a:avLst/>
          </a:prstGeom>
        </p:spPr>
      </p:pic>
      <p:grpSp>
        <p:nvGrpSpPr>
          <p:cNvPr id="241" name="Group 240">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5053288"/>
            <a:ext cx="9155399" cy="92522"/>
            <a:chOff x="-5025" y="6737718"/>
            <a:chExt cx="12207200" cy="123363"/>
          </a:xfrm>
        </p:grpSpPr>
        <p:sp>
          <p:nvSpPr>
            <p:cNvPr id="242" name="Rectangle 241">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1" name="Google Shape;172;p33">
            <a:extLst>
              <a:ext uri="{FF2B5EF4-FFF2-40B4-BE49-F238E27FC236}">
                <a16:creationId xmlns:a16="http://schemas.microsoft.com/office/drawing/2014/main" id="{75C46D8A-E138-1B4E-65BE-58B377DD0060}"/>
              </a:ext>
            </a:extLst>
          </p:cNvPr>
          <p:cNvGraphicFramePr/>
          <p:nvPr>
            <p:extLst>
              <p:ext uri="{D42A27DB-BD31-4B8C-83A1-F6EECF244321}">
                <p14:modId xmlns:p14="http://schemas.microsoft.com/office/powerpoint/2010/main" val="3047812045"/>
              </p:ext>
            </p:extLst>
          </p:nvPr>
        </p:nvGraphicFramePr>
        <p:xfrm>
          <a:off x="3735867" y="1900106"/>
          <a:ext cx="3914481" cy="25861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a:extLst>
              <a:ext uri="{FF2B5EF4-FFF2-40B4-BE49-F238E27FC236}">
                <a16:creationId xmlns:a16="http://schemas.microsoft.com/office/drawing/2014/main" id="{138C8444-41B5-947A-B98D-17BE32E6B2F9}"/>
              </a:ext>
            </a:extLst>
          </p:cNvPr>
          <p:cNvSpPr txBox="1">
            <a:spLocks noGrp="1"/>
          </p:cNvSpPr>
          <p:nvPr>
            <p:ph type="title"/>
          </p:nvPr>
        </p:nvSpPr>
        <p:spPr>
          <a:xfrm>
            <a:off x="322825" y="233650"/>
            <a:ext cx="3014700" cy="593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INTRODUCTION</a:t>
            </a:r>
            <a:endParaRPr b="1"/>
          </a:p>
        </p:txBody>
      </p:sp>
      <p:graphicFrame>
        <p:nvGraphicFramePr>
          <p:cNvPr id="65" name="Google Shape;63;p14">
            <a:extLst>
              <a:ext uri="{FF2B5EF4-FFF2-40B4-BE49-F238E27FC236}">
                <a16:creationId xmlns:a16="http://schemas.microsoft.com/office/drawing/2014/main" id="{8586F692-F119-CFD5-4351-73627BEE49A0}"/>
              </a:ext>
            </a:extLst>
          </p:cNvPr>
          <p:cNvGraphicFramePr/>
          <p:nvPr>
            <p:extLst>
              <p:ext uri="{D42A27DB-BD31-4B8C-83A1-F6EECF244321}">
                <p14:modId xmlns:p14="http://schemas.microsoft.com/office/powerpoint/2010/main" val="3719947045"/>
              </p:ext>
            </p:extLst>
          </p:nvPr>
        </p:nvGraphicFramePr>
        <p:xfrm>
          <a:off x="228875" y="1017725"/>
          <a:ext cx="8353800" cy="347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54E20A51-033B-1A91-70EE-3F2CF7324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7" name="Google Shape;75;p16">
            <a:extLst>
              <a:ext uri="{FF2B5EF4-FFF2-40B4-BE49-F238E27FC236}">
                <a16:creationId xmlns:a16="http://schemas.microsoft.com/office/drawing/2014/main" id="{AAA8753A-2142-06BC-C1C2-23AA1A9172FD}"/>
              </a:ext>
            </a:extLst>
          </p:cNvPr>
          <p:cNvGraphicFramePr/>
          <p:nvPr>
            <p:extLst>
              <p:ext uri="{D42A27DB-BD31-4B8C-83A1-F6EECF244321}">
                <p14:modId xmlns:p14="http://schemas.microsoft.com/office/powerpoint/2010/main" val="2354099950"/>
              </p:ext>
            </p:extLst>
          </p:nvPr>
        </p:nvGraphicFramePr>
        <p:xfrm>
          <a:off x="265471" y="514037"/>
          <a:ext cx="8480322" cy="4115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91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213" name="Rectangle 212">
            <a:extLst>
              <a:ext uri="{FF2B5EF4-FFF2-40B4-BE49-F238E27FC236}">
                <a16:creationId xmlns:a16="http://schemas.microsoft.com/office/drawing/2014/main" id="{2CDF3D14-9CAC-55D2-4410-4A0A59EB7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5" name="Rectangle 214">
            <a:extLst>
              <a:ext uri="{FF2B5EF4-FFF2-40B4-BE49-F238E27FC236}">
                <a16:creationId xmlns:a16="http://schemas.microsoft.com/office/drawing/2014/main" id="{E367DE23-DB00-BBDA-46FD-F4C9AC27F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1F5A3EB5-19EC-45C4-561F-B5BCCEAD0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0FF7D8B1-4330-4DD7-BF31-DC2124992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C4251180-43F0-0A80-2693-C77D40F66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Shape 222">
            <a:extLst>
              <a:ext uri="{FF2B5EF4-FFF2-40B4-BE49-F238E27FC236}">
                <a16:creationId xmlns:a16="http://schemas.microsoft.com/office/drawing/2014/main" id="{66841867-0F98-EC71-7542-F127BD227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5" name="Rectangle 224">
            <a:extLst>
              <a:ext uri="{FF2B5EF4-FFF2-40B4-BE49-F238E27FC236}">
                <a16:creationId xmlns:a16="http://schemas.microsoft.com/office/drawing/2014/main" id="{CABD1ADF-ABE6-7181-BFDE-20BE5278C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Google Shape;207;p39">
            <a:extLst>
              <a:ext uri="{FF2B5EF4-FFF2-40B4-BE49-F238E27FC236}">
                <a16:creationId xmlns:a16="http://schemas.microsoft.com/office/drawing/2014/main" id="{3E1094AA-4B72-73D4-9D93-E6336B438F9B}"/>
              </a:ext>
            </a:extLst>
          </p:cNvPr>
          <p:cNvSpPr txBox="1">
            <a:spLocks noGrp="1"/>
          </p:cNvSpPr>
          <p:nvPr>
            <p:ph type="title"/>
          </p:nvPr>
        </p:nvSpPr>
        <p:spPr>
          <a:xfrm>
            <a:off x="561070" y="2238930"/>
            <a:ext cx="2348594" cy="650427"/>
          </a:xfrm>
          <a:prstGeom prst="rect">
            <a:avLst/>
          </a:prstGeom>
        </p:spPr>
        <p:txBody>
          <a:bodyPr spcFirstLastPara="1" vert="horz" lIns="91440" tIns="45720" rIns="91440" bIns="45720" rtlCol="0" anchor="b" anchorCtr="0">
            <a:normAutofit fontScale="90000"/>
          </a:bodyPr>
          <a:lstStyle/>
          <a:p>
            <a:pPr marL="0" lvl="0" indent="0" algn="r" defTabSz="914400">
              <a:spcBef>
                <a:spcPct val="0"/>
              </a:spcBef>
              <a:spcAft>
                <a:spcPts val="0"/>
              </a:spcAft>
            </a:pPr>
            <a:r>
              <a:rPr lang="en-US" sz="3000" kern="1200" dirty="0">
                <a:solidFill>
                  <a:srgbClr val="FFFFFF"/>
                </a:solidFill>
                <a:latin typeface="+mj-lt"/>
                <a:ea typeface="+mj-ea"/>
                <a:cs typeface="+mj-cs"/>
              </a:rPr>
              <a:t>MEDIA </a:t>
            </a:r>
            <a:r>
              <a:rPr lang="en-US" sz="3000" kern="1200" dirty="0">
                <a:solidFill>
                  <a:schemeClr val="accent2">
                    <a:lumMod val="75000"/>
                  </a:schemeClr>
                </a:solidFill>
                <a:latin typeface="+mj-lt"/>
                <a:ea typeface="+mj-ea"/>
                <a:cs typeface="+mj-cs"/>
              </a:rPr>
              <a:t>RESPONSE</a:t>
            </a:r>
          </a:p>
        </p:txBody>
      </p:sp>
      <p:graphicFrame>
        <p:nvGraphicFramePr>
          <p:cNvPr id="227" name="Google Shape;208;p39">
            <a:extLst>
              <a:ext uri="{FF2B5EF4-FFF2-40B4-BE49-F238E27FC236}">
                <a16:creationId xmlns:a16="http://schemas.microsoft.com/office/drawing/2014/main" id="{9350809D-C60F-4329-C7D7-1D634770633D}"/>
              </a:ext>
            </a:extLst>
          </p:cNvPr>
          <p:cNvGraphicFramePr/>
          <p:nvPr>
            <p:extLst>
              <p:ext uri="{D42A27DB-BD31-4B8C-83A1-F6EECF244321}">
                <p14:modId xmlns:p14="http://schemas.microsoft.com/office/powerpoint/2010/main" val="3200635364"/>
              </p:ext>
            </p:extLst>
          </p:nvPr>
        </p:nvGraphicFramePr>
        <p:xfrm>
          <a:off x="3101107" y="7603"/>
          <a:ext cx="5849164" cy="4998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ullseye">
            <a:extLst>
              <a:ext uri="{FF2B5EF4-FFF2-40B4-BE49-F238E27FC236}">
                <a16:creationId xmlns:a16="http://schemas.microsoft.com/office/drawing/2014/main" id="{6EB942B1-644B-85CC-83A4-39D545C725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212" y="1345384"/>
            <a:ext cx="2715016" cy="2715016"/>
          </a:xfrm>
          <a:prstGeom prst="rect">
            <a:avLst/>
          </a:prstGeom>
        </p:spPr>
      </p:pic>
      <p:sp>
        <p:nvSpPr>
          <p:cNvPr id="3" name="Text Placeholder 2">
            <a:extLst>
              <a:ext uri="{FF2B5EF4-FFF2-40B4-BE49-F238E27FC236}">
                <a16:creationId xmlns:a16="http://schemas.microsoft.com/office/drawing/2014/main" id="{22615B25-7BF2-F4D9-0D91-C61547BEAEA7}"/>
              </a:ext>
            </a:extLst>
          </p:cNvPr>
          <p:cNvSpPr>
            <a:spLocks noGrp="1"/>
          </p:cNvSpPr>
          <p:nvPr>
            <p:ph type="body" idx="1"/>
          </p:nvPr>
        </p:nvSpPr>
        <p:spPr>
          <a:xfrm>
            <a:off x="4633992" y="371959"/>
            <a:ext cx="3667121" cy="4173769"/>
          </a:xfrm>
        </p:spPr>
        <p:txBody>
          <a:bodyPr vert="horz" lIns="91440" tIns="45720" rIns="91440" bIns="45720" rtlCol="0" anchor="ctr">
            <a:normAutofit/>
          </a:bodyPr>
          <a:lstStyle/>
          <a:p>
            <a:pPr marL="0" indent="0" defTabSz="914400">
              <a:spcAft>
                <a:spcPts val="600"/>
              </a:spcAft>
              <a:buNone/>
            </a:pPr>
            <a:r>
              <a:rPr lang="en-US" sz="1200" b="1" i="0" dirty="0">
                <a:solidFill>
                  <a:schemeClr val="tx2"/>
                </a:solidFill>
                <a:effectLst/>
              </a:rPr>
              <a:t>Next Steps/Mitigation:</a:t>
            </a:r>
            <a:endParaRPr lang="en-US" sz="1200" b="0" i="0" dirty="0">
              <a:solidFill>
                <a:schemeClr val="tx2"/>
              </a:solidFill>
              <a:effectLst/>
            </a:endParaRPr>
          </a:p>
          <a:p>
            <a:pPr marL="742950" lvl="1" indent="-228600" defTabSz="914400">
              <a:spcAft>
                <a:spcPts val="600"/>
              </a:spcAft>
              <a:buFont typeface="Arial" panose="020B0604020202020204" pitchFamily="34" charset="0"/>
              <a:buChar char="•"/>
            </a:pPr>
            <a:r>
              <a:rPr lang="en-US" sz="1200" b="1" i="0" dirty="0">
                <a:solidFill>
                  <a:schemeClr val="tx2"/>
                </a:solidFill>
                <a:effectLst/>
              </a:rPr>
              <a:t>Immediate Security Enhancements</a:t>
            </a:r>
            <a:r>
              <a:rPr lang="en-US" sz="1200" b="0" i="0" dirty="0">
                <a:solidFill>
                  <a:schemeClr val="tx2"/>
                </a:solidFill>
                <a:effectLst/>
              </a:rPr>
              <a:t>: Implement immediate measures to strengthen data security.</a:t>
            </a:r>
          </a:p>
          <a:p>
            <a:pPr marL="742950" lvl="1" indent="-228600" defTabSz="914400">
              <a:spcAft>
                <a:spcPts val="600"/>
              </a:spcAft>
              <a:buFont typeface="Arial" panose="020B0604020202020204" pitchFamily="34" charset="0"/>
              <a:buChar char="•"/>
            </a:pPr>
            <a:r>
              <a:rPr lang="en-US" sz="1200" b="1" i="0" dirty="0">
                <a:solidFill>
                  <a:schemeClr val="tx2"/>
                </a:solidFill>
                <a:effectLst/>
              </a:rPr>
              <a:t>Long-Term Strategy</a:t>
            </a:r>
            <a:r>
              <a:rPr lang="en-US" sz="1200" b="0" i="0" dirty="0">
                <a:solidFill>
                  <a:schemeClr val="tx2"/>
                </a:solidFill>
                <a:effectLst/>
              </a:rPr>
              <a:t>: Outline a plan for comprehensive security improvements and compliance audits.</a:t>
            </a:r>
          </a:p>
          <a:p>
            <a:pPr marL="742950" lvl="1" indent="-228600" defTabSz="914400">
              <a:spcAft>
                <a:spcPts val="600"/>
              </a:spcAft>
              <a:buFont typeface="Arial" panose="020B0604020202020204" pitchFamily="34" charset="0"/>
              <a:buChar char="•"/>
            </a:pPr>
            <a:r>
              <a:rPr lang="en-US" sz="1200" b="1" i="0" dirty="0">
                <a:solidFill>
                  <a:schemeClr val="tx2"/>
                </a:solidFill>
                <a:effectLst/>
              </a:rPr>
              <a:t>Collaboration with Authorities</a:t>
            </a:r>
            <a:r>
              <a:rPr lang="en-US" sz="1200" b="0" i="0" dirty="0">
                <a:solidFill>
                  <a:schemeClr val="tx2"/>
                </a:solidFill>
                <a:effectLst/>
              </a:rPr>
              <a:t>: Work closely with law enforcement and cybersecurity experts in the investigation and response efforts.</a:t>
            </a:r>
          </a:p>
          <a:p>
            <a:pPr marL="0" indent="0" defTabSz="914400">
              <a:spcAft>
                <a:spcPts val="600"/>
              </a:spcAft>
              <a:buNone/>
            </a:pPr>
            <a:r>
              <a:rPr lang="en-US" sz="1200" b="1" i="0" dirty="0">
                <a:solidFill>
                  <a:schemeClr val="tx2"/>
                </a:solidFill>
                <a:effectLst/>
              </a:rPr>
              <a:t>Bottom Line:</a:t>
            </a:r>
            <a:endParaRPr lang="en-US" sz="1200" b="0" i="0" dirty="0">
              <a:solidFill>
                <a:schemeClr val="tx2"/>
              </a:solidFill>
              <a:effectLst/>
            </a:endParaRPr>
          </a:p>
          <a:p>
            <a:pPr indent="-228600" defTabSz="914400">
              <a:spcAft>
                <a:spcPts val="600"/>
              </a:spcAft>
              <a:buFont typeface="Arial" panose="020B0604020202020204" pitchFamily="34" charset="0"/>
              <a:buChar char="•"/>
            </a:pPr>
            <a:r>
              <a:rPr lang="en-US" sz="1200" b="1" i="0" dirty="0">
                <a:solidFill>
                  <a:schemeClr val="tx2"/>
                </a:solidFill>
                <a:effectLst/>
              </a:rPr>
              <a:t>Our response is focused on transparency, responsibility, and a commitment to strengthen our systems against future threats. We are dedicated to regaining and maintaining the trust of our customers and the public.</a:t>
            </a:r>
            <a:br>
              <a:rPr lang="en-US" sz="1200" dirty="0">
                <a:solidFill>
                  <a:schemeClr val="tx2"/>
                </a:solidFill>
              </a:rPr>
            </a:br>
            <a:endParaRPr lang="en-US" sz="1200" dirty="0">
              <a:solidFill>
                <a:schemeClr val="tx2"/>
              </a:solidFill>
            </a:endParaRPr>
          </a:p>
          <a:p>
            <a:pPr indent="-228600" defTabSz="914400">
              <a:buFont typeface="Arial" panose="020B0604020202020204" pitchFamily="34" charset="0"/>
              <a:buChar char="•"/>
            </a:pPr>
            <a:endParaRPr lang="en-US" sz="12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39747"/>
            <a:ext cx="4446455" cy="5103753"/>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7176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DC1300F-B5C7-A334-1060-D10D00DEA260}"/>
              </a:ext>
            </a:extLst>
          </p:cNvPr>
          <p:cNvSpPr>
            <a:spLocks noGrp="1"/>
          </p:cNvSpPr>
          <p:nvPr>
            <p:ph type="body" idx="1"/>
          </p:nvPr>
        </p:nvSpPr>
        <p:spPr>
          <a:xfrm>
            <a:off x="858692" y="1804420"/>
            <a:ext cx="3986392" cy="2651312"/>
          </a:xfrm>
        </p:spPr>
        <p:txBody>
          <a:bodyPr vert="horz" lIns="91440" tIns="45720" rIns="91440" bIns="45720" rtlCol="0" anchor="t">
            <a:normAutofit/>
          </a:bodyPr>
          <a:lstStyle/>
          <a:p>
            <a:pPr marL="0" indent="-228600" defTabSz="914400">
              <a:spcAft>
                <a:spcPts val="600"/>
              </a:spcAft>
              <a:buFont typeface="Arial" panose="020B0604020202020204" pitchFamily="34" charset="0"/>
              <a:buChar char="•"/>
            </a:pPr>
            <a:r>
              <a:rPr lang="en-US" sz="6600" dirty="0"/>
              <a:t>Thank you</a:t>
            </a:r>
          </a:p>
        </p:txBody>
      </p:sp>
      <p:sp>
        <p:nvSpPr>
          <p:cNvPr id="19"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Handshake">
            <a:extLst>
              <a:ext uri="{FF2B5EF4-FFF2-40B4-BE49-F238E27FC236}">
                <a16:creationId xmlns:a16="http://schemas.microsoft.com/office/drawing/2014/main" id="{D47D1A97-369F-BB62-3CDB-306B2ED19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6975" y="1019761"/>
            <a:ext cx="3127897" cy="3127897"/>
          </a:xfrm>
          <a:prstGeom prst="rect">
            <a:avLst/>
          </a:prstGeom>
        </p:spPr>
      </p:pic>
    </p:spTree>
    <p:extLst>
      <p:ext uri="{BB962C8B-B14F-4D97-AF65-F5344CB8AC3E}">
        <p14:creationId xmlns:p14="http://schemas.microsoft.com/office/powerpoint/2010/main" val="99865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Rectangle 8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Google Shape;69;p15">
            <a:extLst>
              <a:ext uri="{FF2B5EF4-FFF2-40B4-BE49-F238E27FC236}">
                <a16:creationId xmlns:a16="http://schemas.microsoft.com/office/drawing/2014/main" id="{2D75153E-2556-D6BF-ABDF-AC1748567A25}"/>
              </a:ext>
            </a:extLst>
          </p:cNvPr>
          <p:cNvSpPr txBox="1"/>
          <p:nvPr/>
        </p:nvSpPr>
        <p:spPr>
          <a:xfrm>
            <a:off x="350041" y="440141"/>
            <a:ext cx="2401025" cy="2540623"/>
          </a:xfrm>
          <a:prstGeom prst="rect">
            <a:avLst/>
          </a:prstGeom>
        </p:spPr>
        <p:txBody>
          <a:bodyPr spcFirstLastPara="1" vert="horz" lIns="91440" tIns="45720" rIns="91440" bIns="45720" rtlCol="0" anchor="b" anchorCtr="0">
            <a:normAutofit/>
          </a:bodyPr>
          <a:lstStyle/>
          <a:p>
            <a:pPr marL="0" lvl="0" indent="0" algn="r">
              <a:lnSpc>
                <a:spcPct val="90000"/>
              </a:lnSpc>
              <a:spcBef>
                <a:spcPct val="0"/>
              </a:spcBef>
              <a:spcAft>
                <a:spcPts val="600"/>
              </a:spcAft>
            </a:pPr>
            <a:r>
              <a:rPr lang="en-US" sz="3000" b="1" kern="1200" dirty="0">
                <a:solidFill>
                  <a:srgbClr val="FFFFFF"/>
                </a:solidFill>
                <a:latin typeface="+mj-lt"/>
                <a:ea typeface="+mj-ea"/>
                <a:cs typeface="+mj-cs"/>
              </a:rPr>
              <a:t>INJECT HEALTHCARE </a:t>
            </a:r>
            <a:r>
              <a:rPr lang="en-US" sz="2800" b="1" kern="1200" dirty="0">
                <a:solidFill>
                  <a:schemeClr val="accent2">
                    <a:lumMod val="75000"/>
                  </a:schemeClr>
                </a:solidFill>
                <a:latin typeface="+mj-lt"/>
                <a:ea typeface="+mj-ea"/>
                <a:cs typeface="+mj-cs"/>
              </a:rPr>
              <a:t>BACKGROUND</a:t>
            </a:r>
            <a:endParaRPr lang="en-US" sz="3000" b="1" kern="1200" dirty="0">
              <a:solidFill>
                <a:schemeClr val="accent2">
                  <a:lumMod val="75000"/>
                </a:schemeClr>
              </a:solidFill>
              <a:latin typeface="+mj-lt"/>
              <a:ea typeface="+mj-ea"/>
              <a:cs typeface="+mj-cs"/>
            </a:endParaRPr>
          </a:p>
        </p:txBody>
      </p:sp>
      <p:sp>
        <p:nvSpPr>
          <p:cNvPr id="68" name="Google Shape;68;p15">
            <a:extLst>
              <a:ext uri="{FF2B5EF4-FFF2-40B4-BE49-F238E27FC236}">
                <a16:creationId xmlns:a16="http://schemas.microsoft.com/office/drawing/2014/main" id="{DB17CCB1-DF9D-09AF-FE46-B82DF48810CB}"/>
              </a:ext>
            </a:extLst>
          </p:cNvPr>
          <p:cNvSpPr txBox="1">
            <a:spLocks noGrp="1"/>
          </p:cNvSpPr>
          <p:nvPr>
            <p:ph type="body" idx="1"/>
          </p:nvPr>
        </p:nvSpPr>
        <p:spPr>
          <a:xfrm>
            <a:off x="3101107" y="15204"/>
            <a:ext cx="6056638" cy="5128293"/>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None/>
            </a:pPr>
            <a:r>
              <a:rPr lang="en-US" sz="1100" b="1" dirty="0">
                <a:highlight>
                  <a:srgbClr val="FFFFFF"/>
                </a:highlight>
              </a:rPr>
              <a:t>Industry Focus:</a:t>
            </a:r>
          </a:p>
          <a:p>
            <a:pPr marL="0" lvl="0" indent="0" defTabSz="914400">
              <a:spcBef>
                <a:spcPts val="0"/>
              </a:spcBef>
              <a:spcAft>
                <a:spcPts val="600"/>
              </a:spcAft>
              <a:buNone/>
            </a:pPr>
            <a:r>
              <a:rPr lang="en-US" sz="1000" dirty="0">
                <a:highlight>
                  <a:srgbClr val="FFFFFF"/>
                </a:highlight>
              </a:rPr>
              <a:t>Healthcare</a:t>
            </a:r>
          </a:p>
          <a:p>
            <a:pPr marL="0" lvl="0" indent="-228600" defTabSz="914400">
              <a:spcBef>
                <a:spcPts val="0"/>
              </a:spcBef>
              <a:spcAft>
                <a:spcPts val="600"/>
              </a:spcAft>
              <a:buFont typeface="Arial" panose="020B0604020202020204" pitchFamily="34" charset="0"/>
              <a:buChar char="•"/>
            </a:pPr>
            <a:endParaRPr lang="en-US" sz="1000" b="1" dirty="0">
              <a:highlight>
                <a:srgbClr val="FFFFFF"/>
              </a:highlight>
            </a:endParaRPr>
          </a:p>
          <a:p>
            <a:pPr marL="0" lvl="0" indent="0" defTabSz="914400">
              <a:spcBef>
                <a:spcPts val="0"/>
              </a:spcBef>
              <a:spcAft>
                <a:spcPts val="600"/>
              </a:spcAft>
              <a:buNone/>
            </a:pPr>
            <a:r>
              <a:rPr lang="en-US" sz="1100" b="1" dirty="0">
                <a:highlight>
                  <a:srgbClr val="FFFFFF"/>
                </a:highlight>
              </a:rPr>
              <a:t>Company Overview:</a:t>
            </a:r>
          </a:p>
          <a:p>
            <a:pPr marL="0" lvl="0" indent="0" defTabSz="914400">
              <a:spcBef>
                <a:spcPts val="0"/>
              </a:spcBef>
              <a:spcAft>
                <a:spcPts val="600"/>
              </a:spcAft>
              <a:buNone/>
            </a:pPr>
            <a:r>
              <a:rPr lang="en-US" sz="1000" dirty="0">
                <a:highlight>
                  <a:srgbClr val="FFFFFF"/>
                </a:highlight>
              </a:rPr>
              <a:t>Inject Healthcare, a prominent player in the healthcare sector with multiple hospitals and manufacturing medical devices such as sophisticated fitness trackers, and advanced glucose monitors all engineered to empower individuals with crucial insights into their health, managing sensitive e-health care records of over 5 Million people.</a:t>
            </a:r>
          </a:p>
          <a:p>
            <a:pPr marL="0" lvl="0" indent="0" defTabSz="914400">
              <a:spcBef>
                <a:spcPts val="0"/>
              </a:spcBef>
              <a:spcAft>
                <a:spcPts val="600"/>
              </a:spcAft>
              <a:buNone/>
            </a:pPr>
            <a:r>
              <a:rPr lang="en-US" sz="1000" dirty="0">
                <a:highlight>
                  <a:srgbClr val="FFFFFF"/>
                </a:highlight>
              </a:rPr>
              <a:t>Employee Count: 2,500; Annual Revenue: Over $50 Million.</a:t>
            </a:r>
          </a:p>
          <a:p>
            <a:pPr marL="0" lvl="0" indent="0" defTabSz="914400">
              <a:spcBef>
                <a:spcPts val="0"/>
              </a:spcBef>
              <a:spcAft>
                <a:spcPts val="600"/>
              </a:spcAft>
              <a:buNone/>
            </a:pPr>
            <a:endParaRPr lang="en-US" sz="1000" b="1" dirty="0">
              <a:highlight>
                <a:srgbClr val="FFFFFF"/>
              </a:highlight>
            </a:endParaRPr>
          </a:p>
          <a:p>
            <a:pPr marL="0" lvl="0" indent="0" defTabSz="914400">
              <a:spcBef>
                <a:spcPts val="0"/>
              </a:spcBef>
              <a:spcAft>
                <a:spcPts val="600"/>
              </a:spcAft>
              <a:buNone/>
            </a:pPr>
            <a:r>
              <a:rPr lang="en-US" sz="1100" b="1" dirty="0">
                <a:highlight>
                  <a:srgbClr val="FFFFFF"/>
                </a:highlight>
              </a:rPr>
              <a:t>Geographical Operations:</a:t>
            </a:r>
            <a:endParaRPr lang="en-US" sz="1100" dirty="0">
              <a:highlight>
                <a:srgbClr val="FFFFFF"/>
              </a:highlight>
            </a:endParaRPr>
          </a:p>
          <a:p>
            <a:pPr marL="0" lvl="0" indent="0" defTabSz="914400">
              <a:spcBef>
                <a:spcPts val="0"/>
              </a:spcBef>
              <a:spcAft>
                <a:spcPts val="600"/>
              </a:spcAft>
              <a:buNone/>
            </a:pPr>
            <a:r>
              <a:rPr lang="en-US" sz="1000" dirty="0">
                <a:highlight>
                  <a:srgbClr val="FFFFFF"/>
                </a:highlight>
              </a:rPr>
              <a:t>Across the United States, Italy, and India, necessitating compliance with diverse data protection laws.</a:t>
            </a:r>
          </a:p>
          <a:p>
            <a:pPr marL="0" lvl="0" indent="0" defTabSz="914400">
              <a:spcBef>
                <a:spcPts val="0"/>
              </a:spcBef>
              <a:spcAft>
                <a:spcPts val="600"/>
              </a:spcAft>
              <a:buNone/>
            </a:pPr>
            <a:endParaRPr lang="en-US" sz="1000" b="1" dirty="0">
              <a:highlight>
                <a:srgbClr val="FFFFFF"/>
              </a:highlight>
            </a:endParaRPr>
          </a:p>
          <a:p>
            <a:pPr marL="0" lvl="0" indent="0" defTabSz="914400">
              <a:spcBef>
                <a:spcPts val="0"/>
              </a:spcBef>
              <a:spcAft>
                <a:spcPts val="600"/>
              </a:spcAft>
              <a:buNone/>
            </a:pPr>
            <a:r>
              <a:rPr lang="en-US" sz="1100" b="1" dirty="0">
                <a:highlight>
                  <a:srgbClr val="FFFFFF"/>
                </a:highlight>
              </a:rPr>
              <a:t>Regulatory Landscape:</a:t>
            </a:r>
            <a:endParaRPr lang="en-US" sz="1100" dirty="0">
              <a:highlight>
                <a:srgbClr val="FFFFFF"/>
              </a:highlight>
            </a:endParaRPr>
          </a:p>
          <a:p>
            <a:pPr marL="0" lvl="0" indent="-228600" defTabSz="914400">
              <a:spcBef>
                <a:spcPts val="0"/>
              </a:spcBef>
              <a:spcAft>
                <a:spcPts val="600"/>
              </a:spcAft>
              <a:buFont typeface="Arial" panose="020B0604020202020204" pitchFamily="34" charset="0"/>
              <a:buChar char="•"/>
            </a:pPr>
            <a:r>
              <a:rPr lang="en-US" sz="1000" dirty="0">
                <a:highlight>
                  <a:srgbClr val="FFFFFF"/>
                </a:highlight>
              </a:rPr>
              <a:t>U.S.: Compliance with HIPAA for safeguarding health information.</a:t>
            </a:r>
          </a:p>
          <a:p>
            <a:pPr marL="0" lvl="0" indent="-228600" defTabSz="914400">
              <a:spcBef>
                <a:spcPts val="0"/>
              </a:spcBef>
              <a:spcAft>
                <a:spcPts val="600"/>
              </a:spcAft>
              <a:buFont typeface="Arial" panose="020B0604020202020204" pitchFamily="34" charset="0"/>
              <a:buChar char="•"/>
            </a:pPr>
            <a:r>
              <a:rPr lang="en-US" sz="1000" dirty="0">
                <a:highlight>
                  <a:srgbClr val="FFFFFF"/>
                </a:highlight>
              </a:rPr>
              <a:t>Massachusetts: Adherence to 201 CMR 17.00 for protecting state residents' personal information.</a:t>
            </a:r>
          </a:p>
          <a:p>
            <a:pPr marL="0" lvl="0" indent="-228600" defTabSz="914400">
              <a:spcBef>
                <a:spcPts val="0"/>
              </a:spcBef>
              <a:spcAft>
                <a:spcPts val="600"/>
              </a:spcAft>
              <a:buFont typeface="Arial" panose="020B0604020202020204" pitchFamily="34" charset="0"/>
              <a:buChar char="•"/>
            </a:pPr>
            <a:r>
              <a:rPr lang="en-US" sz="1000" dirty="0">
                <a:highlight>
                  <a:srgbClr val="FFFFFF"/>
                </a:highlight>
              </a:rPr>
              <a:t>New York: Compliance with New York State Information Security Breach and Notification Act and SHIELD Act</a:t>
            </a:r>
          </a:p>
          <a:p>
            <a:pPr marL="0" lvl="0" indent="-228600" defTabSz="914400">
              <a:spcBef>
                <a:spcPts val="0"/>
              </a:spcBef>
              <a:spcAft>
                <a:spcPts val="600"/>
              </a:spcAft>
              <a:buFont typeface="Arial" panose="020B0604020202020204" pitchFamily="34" charset="0"/>
              <a:buChar char="•"/>
            </a:pPr>
            <a:r>
              <a:rPr lang="en-US" sz="1000" dirty="0">
                <a:highlight>
                  <a:srgbClr val="FFFFFF"/>
                </a:highlight>
              </a:rPr>
              <a:t>EU: GDPR compliance for processing and protecting EU residents' data.</a:t>
            </a:r>
          </a:p>
          <a:p>
            <a:pPr marL="0" lvl="0" indent="-228600" defTabSz="914400">
              <a:spcBef>
                <a:spcPts val="0"/>
              </a:spcBef>
              <a:spcAft>
                <a:spcPts val="600"/>
              </a:spcAft>
              <a:buFont typeface="Arial" panose="020B0604020202020204" pitchFamily="34" charset="0"/>
              <a:buChar char="•"/>
            </a:pPr>
            <a:r>
              <a:rPr lang="en-US" sz="1000" dirty="0">
                <a:highlight>
                  <a:srgbClr val="FFFFFF"/>
                </a:highlight>
              </a:rPr>
              <a:t>India: Adherence to existing IT laws and preparedness for the proposed Personal Data Protection Bill.</a:t>
            </a:r>
          </a:p>
          <a:p>
            <a:pPr marL="0" lvl="0" indent="-228600" defTabSz="914400">
              <a:spcBef>
                <a:spcPts val="0"/>
              </a:spcBef>
              <a:spcAft>
                <a:spcPts val="600"/>
              </a:spcAft>
              <a:buFont typeface="Arial" panose="020B0604020202020204" pitchFamily="34" charset="0"/>
              <a:buChar char="•"/>
            </a:pPr>
            <a:endParaRPr lang="en-US" sz="1000" b="1" dirty="0">
              <a:highlight>
                <a:srgbClr val="FFFFFF"/>
              </a:highlight>
            </a:endParaRPr>
          </a:p>
          <a:p>
            <a:pPr marL="0" lvl="0" indent="0" defTabSz="914400">
              <a:spcBef>
                <a:spcPts val="0"/>
              </a:spcBef>
              <a:spcAft>
                <a:spcPts val="600"/>
              </a:spcAft>
              <a:buNone/>
            </a:pPr>
            <a:r>
              <a:rPr lang="en-US" sz="1100" b="1" dirty="0">
                <a:highlight>
                  <a:srgbClr val="FFFFFF"/>
                </a:highlight>
              </a:rPr>
              <a:t>Compliance Challenges:</a:t>
            </a:r>
            <a:endParaRPr lang="en-US" sz="1100" dirty="0">
              <a:highlight>
                <a:srgbClr val="FFFFFF"/>
              </a:highlight>
            </a:endParaRPr>
          </a:p>
          <a:p>
            <a:pPr marL="0" lvl="0" indent="0" defTabSz="914400">
              <a:spcBef>
                <a:spcPts val="0"/>
              </a:spcBef>
              <a:spcAft>
                <a:spcPts val="600"/>
              </a:spcAft>
              <a:buNone/>
            </a:pPr>
            <a:r>
              <a:rPr lang="en-US" sz="1000" dirty="0">
                <a:highlight>
                  <a:srgbClr val="FFFFFF"/>
                </a:highlight>
              </a:rPr>
              <a:t>The cyber attacks impact across different jurisdictions highlights the challenge of ensuring compliance with multiple data protection and privacy laws.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pic>
        <p:nvPicPr>
          <p:cNvPr id="22" name="Picture 21">
            <a:extLst>
              <a:ext uri="{FF2B5EF4-FFF2-40B4-BE49-F238E27FC236}">
                <a16:creationId xmlns:a16="http://schemas.microsoft.com/office/drawing/2014/main" id="{1005502A-12FC-6259-E917-FA941A858B33}"/>
              </a:ext>
            </a:extLst>
          </p:cNvPr>
          <p:cNvPicPr>
            <a:picLocks noChangeAspect="1"/>
          </p:cNvPicPr>
          <p:nvPr/>
        </p:nvPicPr>
        <p:blipFill rotWithShape="1">
          <a:blip r:embed="rId3"/>
          <a:srcRect t="17910" r="-4399" b="12895"/>
          <a:stretch/>
        </p:blipFill>
        <p:spPr>
          <a:xfrm>
            <a:off x="2036165" y="3206015"/>
            <a:ext cx="2852651" cy="1817337"/>
          </a:xfrm>
          <a:prstGeom prst="rect">
            <a:avLst/>
          </a:prstGeom>
        </p:spPr>
      </p:pic>
      <p:pic>
        <p:nvPicPr>
          <p:cNvPr id="18" name="Picture 17">
            <a:extLst>
              <a:ext uri="{FF2B5EF4-FFF2-40B4-BE49-F238E27FC236}">
                <a16:creationId xmlns:a16="http://schemas.microsoft.com/office/drawing/2014/main" id="{8334405D-7695-4975-1CCD-CB243F74E908}"/>
              </a:ext>
            </a:extLst>
          </p:cNvPr>
          <p:cNvPicPr>
            <a:picLocks noChangeAspect="1"/>
          </p:cNvPicPr>
          <p:nvPr/>
        </p:nvPicPr>
        <p:blipFill>
          <a:blip r:embed="rId4"/>
          <a:stretch>
            <a:fillRect/>
          </a:stretch>
        </p:blipFill>
        <p:spPr>
          <a:xfrm>
            <a:off x="145217" y="3208954"/>
            <a:ext cx="1788078" cy="1817337"/>
          </a:xfrm>
          <a:prstGeom prst="rect">
            <a:avLst/>
          </a:prstGeom>
        </p:spPr>
      </p:pic>
      <p:pic>
        <p:nvPicPr>
          <p:cNvPr id="10" name="Picture 9">
            <a:extLst>
              <a:ext uri="{FF2B5EF4-FFF2-40B4-BE49-F238E27FC236}">
                <a16:creationId xmlns:a16="http://schemas.microsoft.com/office/drawing/2014/main" id="{C2DCAA19-CCE4-20D2-121A-89FB0AB420F9}"/>
              </a:ext>
            </a:extLst>
          </p:cNvPr>
          <p:cNvPicPr>
            <a:picLocks noChangeAspect="1"/>
          </p:cNvPicPr>
          <p:nvPr/>
        </p:nvPicPr>
        <p:blipFill rotWithShape="1">
          <a:blip r:embed="rId5"/>
          <a:srcRect l="9248" r="9243" b="-4"/>
          <a:stretch/>
        </p:blipFill>
        <p:spPr>
          <a:xfrm>
            <a:off x="3124878" y="10"/>
            <a:ext cx="3333072" cy="2300277"/>
          </a:xfrm>
          <a:prstGeom prst="rect">
            <a:avLst/>
          </a:prstGeom>
        </p:spPr>
      </p:pic>
      <p:sp>
        <p:nvSpPr>
          <p:cNvPr id="100" name="Freeform: Shape 99">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66590" cy="3634147"/>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AF91C15-3AE0-99DD-42A0-DAAEFCF392E3}"/>
              </a:ext>
            </a:extLst>
          </p:cNvPr>
          <p:cNvPicPr>
            <a:picLocks noChangeAspect="1"/>
          </p:cNvPicPr>
          <p:nvPr/>
        </p:nvPicPr>
        <p:blipFill rotWithShape="1">
          <a:blip r:embed="rId6"/>
          <a:srcRect l="20998" r="19195" b="1"/>
          <a:stretch/>
        </p:blipFill>
        <p:spPr>
          <a:xfrm>
            <a:off x="20" y="1"/>
            <a:ext cx="3762805" cy="3538985"/>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sp>
        <p:nvSpPr>
          <p:cNvPr id="102" name="Freeform: Shape 101">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1360" y="1172976"/>
            <a:ext cx="4532640" cy="3970524"/>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E16B87F-CD0B-2915-B913-85B3FD4680CC}"/>
              </a:ext>
            </a:extLst>
          </p:cNvPr>
          <p:cNvPicPr>
            <a:picLocks noChangeAspect="1"/>
          </p:cNvPicPr>
          <p:nvPr/>
        </p:nvPicPr>
        <p:blipFill rotWithShape="1">
          <a:blip r:embed="rId7"/>
          <a:srcRect l="19339" r="14806" b="-1"/>
          <a:stretch/>
        </p:blipFill>
        <p:spPr>
          <a:xfrm>
            <a:off x="4683802" y="1375843"/>
            <a:ext cx="4431204" cy="3767647"/>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sp>
        <p:nvSpPr>
          <p:cNvPr id="104" name="Oval 103">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2900" y="1287545"/>
            <a:ext cx="3429000" cy="342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60C16D-D51C-00E5-5BA7-676EA3BA6085}"/>
              </a:ext>
            </a:extLst>
          </p:cNvPr>
          <p:cNvPicPr>
            <a:picLocks noChangeAspect="1"/>
          </p:cNvPicPr>
          <p:nvPr/>
        </p:nvPicPr>
        <p:blipFill rotWithShape="1">
          <a:blip r:embed="rId8"/>
          <a:srcRect l="749" r="753" b="2"/>
          <a:stretch/>
        </p:blipFill>
        <p:spPr>
          <a:xfrm>
            <a:off x="2465770" y="1390414"/>
            <a:ext cx="3223260" cy="322326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106" name="Freeform: Shape 105">
            <a:extLst>
              <a:ext uri="{FF2B5EF4-FFF2-40B4-BE49-F238E27FC236}">
                <a16:creationId xmlns:a16="http://schemas.microsoft.com/office/drawing/2014/main" id="{5EFE9E4D-D93B-4B04-A3B5-234F5DBB9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1734" y="0"/>
            <a:ext cx="3333072" cy="2408840"/>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1D52D8A4-E0D7-DD70-DC7E-3DFB90B22B34}"/>
              </a:ext>
            </a:extLst>
          </p:cNvPr>
          <p:cNvPicPr>
            <a:picLocks noChangeAspect="1"/>
          </p:cNvPicPr>
          <p:nvPr/>
        </p:nvPicPr>
        <p:blipFill rotWithShape="1">
          <a:blip r:embed="rId9"/>
          <a:srcRect l="2056" r="2426" b="-2"/>
          <a:stretch/>
        </p:blipFill>
        <p:spPr>
          <a:xfrm>
            <a:off x="5946525" y="10"/>
            <a:ext cx="3208283" cy="2284040"/>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pic>
        <p:nvPicPr>
          <p:cNvPr id="20" name="Picture 19">
            <a:extLst>
              <a:ext uri="{FF2B5EF4-FFF2-40B4-BE49-F238E27FC236}">
                <a16:creationId xmlns:a16="http://schemas.microsoft.com/office/drawing/2014/main" id="{7B9602DC-CD78-2846-4C69-92EB5D01A512}"/>
              </a:ext>
            </a:extLst>
          </p:cNvPr>
          <p:cNvPicPr>
            <a:picLocks noChangeAspect="1"/>
          </p:cNvPicPr>
          <p:nvPr/>
        </p:nvPicPr>
        <p:blipFill>
          <a:blip r:embed="rId10"/>
          <a:stretch>
            <a:fillRect/>
          </a:stretch>
        </p:blipFill>
        <p:spPr>
          <a:xfrm>
            <a:off x="369094" y="4462010"/>
            <a:ext cx="1373637" cy="3033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6">
            <a:extLst>
              <a:ext uri="{FF2B5EF4-FFF2-40B4-BE49-F238E27FC236}">
                <a16:creationId xmlns:a16="http://schemas.microsoft.com/office/drawing/2014/main" id="{8C8359EB-561D-330F-3FB1-A235BAE6A435}"/>
              </a:ext>
            </a:extLst>
          </p:cNvPr>
          <p:cNvSpPr txBox="1">
            <a:spLocks noGrp="1"/>
          </p:cNvSpPr>
          <p:nvPr>
            <p:ph type="title"/>
          </p:nvPr>
        </p:nvSpPr>
        <p:spPr>
          <a:xfrm>
            <a:off x="604489" y="208901"/>
            <a:ext cx="4673832" cy="775252"/>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buClr>
                <a:schemeClr val="dk1"/>
              </a:buClr>
              <a:buSzPct val="39285"/>
            </a:pPr>
            <a:r>
              <a:rPr lang="en-US" sz="3200" b="1" kern="1200" dirty="0">
                <a:solidFill>
                  <a:schemeClr val="accent2">
                    <a:lumMod val="75000"/>
                  </a:schemeClr>
                </a:solidFill>
                <a:latin typeface="+mj-lt"/>
                <a:ea typeface="+mj-ea"/>
                <a:cs typeface="+mj-cs"/>
              </a:rPr>
              <a:t>SUMMARY</a:t>
            </a:r>
            <a:r>
              <a:rPr lang="en-US" sz="3000" b="1" kern="1200" dirty="0">
                <a:solidFill>
                  <a:srgbClr val="FFFFFF"/>
                </a:solidFill>
                <a:latin typeface="+mj-lt"/>
                <a:ea typeface="+mj-ea"/>
                <a:cs typeface="+mj-cs"/>
              </a:rPr>
              <a:t> OF THE BREACHES</a:t>
            </a:r>
          </a:p>
        </p:txBody>
      </p:sp>
      <p:sp>
        <p:nvSpPr>
          <p:cNvPr id="75" name="Google Shape;75;p16">
            <a:extLst>
              <a:ext uri="{FF2B5EF4-FFF2-40B4-BE49-F238E27FC236}">
                <a16:creationId xmlns:a16="http://schemas.microsoft.com/office/drawing/2014/main" id="{C0A0F49F-36FD-CD93-3413-68182A490BD0}"/>
              </a:ext>
            </a:extLst>
          </p:cNvPr>
          <p:cNvSpPr txBox="1">
            <a:spLocks noGrp="1"/>
          </p:cNvSpPr>
          <p:nvPr>
            <p:ph type="body" idx="1"/>
          </p:nvPr>
        </p:nvSpPr>
        <p:spPr>
          <a:xfrm>
            <a:off x="99752" y="1217058"/>
            <a:ext cx="8952808" cy="3862018"/>
          </a:xfrm>
          <a:prstGeom prst="rect">
            <a:avLst/>
          </a:prstGeom>
        </p:spPr>
        <p:txBody>
          <a:bodyPr spcFirstLastPara="1" vert="horz" lIns="91440" tIns="45720" rIns="91440" bIns="45720" rtlCol="0" anchor="ctr" anchorCtr="0">
            <a:normAutofit/>
          </a:bodyPr>
          <a:lstStyle/>
          <a:p>
            <a:pPr marL="0" indent="0" defTabSz="914400">
              <a:buClr>
                <a:schemeClr val="dk1"/>
              </a:buClr>
              <a:buSzPts val="1100"/>
              <a:buNone/>
            </a:pPr>
            <a:r>
              <a:rPr lang="en-US" sz="1100" b="1" dirty="0"/>
              <a:t>CNN News</a:t>
            </a:r>
            <a:r>
              <a:rPr lang="en-US" sz="1100" dirty="0"/>
              <a:t> 13th November 2023: Russia has hacked over 20,000 US based organizations. The breach has exposed over 500 million records of US citizens as well as citizens of the EU and other countries. Hackers are selling each record with PII in the black market for $159. The FBI is currently investigating whether China is also involved in this complex attack</a:t>
            </a:r>
          </a:p>
          <a:p>
            <a:pPr marL="0" lvl="0" indent="0" defTabSz="914400">
              <a:spcBef>
                <a:spcPts val="1200"/>
              </a:spcBef>
              <a:spcAft>
                <a:spcPts val="0"/>
              </a:spcAft>
              <a:buClr>
                <a:schemeClr val="dk1"/>
              </a:buClr>
              <a:buSzPts val="1100"/>
              <a:buNone/>
            </a:pPr>
            <a:r>
              <a:rPr lang="en-US" sz="1100" b="1" dirty="0"/>
              <a:t>North East Local News (MA, NY, CT)</a:t>
            </a:r>
            <a:r>
              <a:rPr lang="en-US" sz="1100" dirty="0"/>
              <a:t>: </a:t>
            </a:r>
          </a:p>
          <a:p>
            <a:pPr marL="0" lvl="0" indent="0" defTabSz="914400">
              <a:spcBef>
                <a:spcPts val="1200"/>
              </a:spcBef>
              <a:spcAft>
                <a:spcPts val="0"/>
              </a:spcAft>
              <a:buClr>
                <a:schemeClr val="dk1"/>
              </a:buClr>
              <a:buSzPts val="1100"/>
              <a:buNone/>
            </a:pPr>
            <a:r>
              <a:rPr lang="en-US" sz="1100" dirty="0"/>
              <a:t>The cyber attack has been named as the “Russian Tsunami” which has exposed Over 500 million health records containing PII leaked which has violated the HIPAA regulations. Inject Healthcare along with ODA, Placebo Pharmaceuticals have also received two bomb threats that have forced evacuation of patients and doctors in the NY and MA areas. It is not yet confirmed if this incident is related to the Russian Tsunami. </a:t>
            </a:r>
          </a:p>
          <a:p>
            <a:pPr marL="0" lvl="0" indent="0" defTabSz="914400">
              <a:spcBef>
                <a:spcPts val="1200"/>
              </a:spcBef>
              <a:spcAft>
                <a:spcPts val="0"/>
              </a:spcAft>
              <a:buClr>
                <a:schemeClr val="dk1"/>
              </a:buClr>
              <a:buSzPts val="1100"/>
              <a:buNone/>
            </a:pPr>
            <a:r>
              <a:rPr lang="en-US" sz="1100" dirty="0"/>
              <a:t>RIT student records have been exposed and all their websites have been defaced with a crying purple tiger holding a sign that says, “will work for medium raw steaks.” Terminus Education not only has had their student records hacked, but their employees’ records have also been breached and can be found published in Instagram and Facebook posts. The records contain salary information as well as health related data.</a:t>
            </a:r>
          </a:p>
          <a:p>
            <a:pPr marL="0" lvl="0" indent="0" defTabSz="914400">
              <a:spcBef>
                <a:spcPts val="1200"/>
              </a:spcBef>
              <a:spcAft>
                <a:spcPts val="0"/>
              </a:spcAft>
              <a:buClr>
                <a:schemeClr val="dk1"/>
              </a:buClr>
              <a:buSzPts val="1100"/>
              <a:buNone/>
            </a:pPr>
            <a:r>
              <a:rPr lang="en-US" sz="1100" dirty="0"/>
              <a:t>Financial Services giant Mega Corp Alternative has been a victim of the Russian Tsunami as well. In a show of strange humor, Easter Eggs in mainstream games like Fortnite and Overwatch contain Mega Corp's employee personal information, which includes salaries and health related data as well. Records include their worldwide employee base, not only US citizens.</a:t>
            </a:r>
          </a:p>
          <a:p>
            <a:pPr marL="0" lvl="0" indent="0" defTabSz="914400">
              <a:spcBef>
                <a:spcPts val="1200"/>
              </a:spcBef>
              <a:spcAft>
                <a:spcPts val="0"/>
              </a:spcAft>
              <a:buClr>
                <a:schemeClr val="dk1"/>
              </a:buClr>
              <a:buSzPts val="1100"/>
              <a:buNone/>
            </a:pPr>
            <a:r>
              <a:rPr lang="en-US" sz="1100" b="1" dirty="0"/>
              <a:t>PROTEST </a:t>
            </a:r>
            <a:r>
              <a:rPr lang="en-US" sz="1100" dirty="0"/>
              <a:t>headed to Washington are peacefully March with residents of other states. They want laws to be changed to allow them to sue organizations for personal injury caused by privacy violations.</a:t>
            </a:r>
          </a:p>
          <a:p>
            <a:pPr marL="0" lvl="0" indent="0" defTabSz="914400">
              <a:spcBef>
                <a:spcPts val="1200"/>
              </a:spcBef>
              <a:spcAft>
                <a:spcPts val="0"/>
              </a:spcAft>
              <a:buClr>
                <a:schemeClr val="dk1"/>
              </a:buClr>
              <a:buSzPts val="1100"/>
              <a:buNone/>
            </a:pPr>
            <a:r>
              <a:rPr lang="en-US" sz="1100" b="1" dirty="0"/>
              <a:t>California Herald News</a:t>
            </a:r>
            <a:r>
              <a:rPr lang="en-US" sz="1100" dirty="0"/>
              <a:t> – November 13, 2023, suggests that the tsunami has exposed companies’ inadequate data handling procedures All companies doing business in California especially Mega Corp Alternative and Terminus Education. Are required to provide information to the state as to whether they have been selling their customer information without proper authorization from CA residents.</a:t>
            </a:r>
          </a:p>
        </p:txBody>
      </p:sp>
    </p:spTree>
    <p:extLst>
      <p:ext uri="{BB962C8B-B14F-4D97-AF65-F5344CB8AC3E}">
        <p14:creationId xmlns:p14="http://schemas.microsoft.com/office/powerpoint/2010/main" val="121047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1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9" name="Rectangle 1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1" y="1057559"/>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80;p17">
            <a:extLst>
              <a:ext uri="{FF2B5EF4-FFF2-40B4-BE49-F238E27FC236}">
                <a16:creationId xmlns:a16="http://schemas.microsoft.com/office/drawing/2014/main" id="{3BB39C37-B7E2-D37C-55D2-6B38B3398C52}"/>
              </a:ext>
            </a:extLst>
          </p:cNvPr>
          <p:cNvSpPr txBox="1">
            <a:spLocks noGrp="1"/>
          </p:cNvSpPr>
          <p:nvPr>
            <p:ph type="title"/>
          </p:nvPr>
        </p:nvSpPr>
        <p:spPr>
          <a:xfrm>
            <a:off x="350041" y="2173782"/>
            <a:ext cx="2575689" cy="651998"/>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000" b="1" dirty="0">
                <a:solidFill>
                  <a:srgbClr val="FFFFFF"/>
                </a:solidFill>
              </a:rPr>
              <a:t>Violations</a:t>
            </a:r>
          </a:p>
        </p:txBody>
      </p:sp>
      <p:sp>
        <p:nvSpPr>
          <p:cNvPr id="81" name="Google Shape;81;p17">
            <a:extLst>
              <a:ext uri="{FF2B5EF4-FFF2-40B4-BE49-F238E27FC236}">
                <a16:creationId xmlns:a16="http://schemas.microsoft.com/office/drawing/2014/main" id="{720D7BCA-F0B7-B805-1E5E-AC55B3E59931}"/>
              </a:ext>
            </a:extLst>
          </p:cNvPr>
          <p:cNvSpPr txBox="1">
            <a:spLocks noGrp="1"/>
          </p:cNvSpPr>
          <p:nvPr>
            <p:ph type="body" idx="1"/>
          </p:nvPr>
        </p:nvSpPr>
        <p:spPr>
          <a:xfrm>
            <a:off x="3028368" y="999170"/>
            <a:ext cx="3087258" cy="4159535"/>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SzPts val="1800"/>
              <a:buFont typeface="Arial" panose="020B0604020202020204" pitchFamily="34" charset="0"/>
              <a:buChar char="•"/>
            </a:pPr>
            <a:r>
              <a:rPr lang="en-US" sz="1500" dirty="0"/>
              <a:t>FEDERAL - HIPAA Violation </a:t>
            </a:r>
          </a:p>
          <a:p>
            <a:pPr marL="457200" lvl="0" indent="-228600" defTabSz="914400">
              <a:spcBef>
                <a:spcPts val="0"/>
              </a:spcBef>
              <a:spcAft>
                <a:spcPts val="0"/>
              </a:spcAft>
              <a:buSzPts val="1800"/>
              <a:buFont typeface="Arial" panose="020B0604020202020204" pitchFamily="34" charset="0"/>
              <a:buChar char="•"/>
            </a:pPr>
            <a:r>
              <a:rPr lang="en-US" sz="1500" dirty="0"/>
              <a:t>STATE - Massachusetts Data Protection &amp; New York Privacy Protection Act </a:t>
            </a:r>
          </a:p>
          <a:p>
            <a:pPr marL="457200" lvl="0" indent="-228600" defTabSz="914400">
              <a:spcBef>
                <a:spcPts val="0"/>
              </a:spcBef>
              <a:spcAft>
                <a:spcPts val="0"/>
              </a:spcAft>
              <a:buSzPts val="1800"/>
              <a:buFont typeface="Arial" panose="020B0604020202020204" pitchFamily="34" charset="0"/>
              <a:buChar char="•"/>
            </a:pPr>
            <a:r>
              <a:rPr lang="en-US" sz="1500" dirty="0"/>
              <a:t>EUROPEAN UNION - GDPR Violation </a:t>
            </a:r>
          </a:p>
          <a:p>
            <a:pPr marL="457200" lvl="0" indent="-228600" defTabSz="914400">
              <a:spcBef>
                <a:spcPts val="0"/>
              </a:spcBef>
              <a:spcAft>
                <a:spcPts val="0"/>
              </a:spcAft>
              <a:buSzPts val="1800"/>
              <a:buFont typeface="Arial" panose="020B0604020202020204" pitchFamily="34" charset="0"/>
              <a:buChar char="•"/>
            </a:pPr>
            <a:r>
              <a:rPr lang="en-US" sz="1500" dirty="0"/>
              <a:t>NON-EU - India IT Law Compliance</a:t>
            </a:r>
          </a:p>
          <a:p>
            <a:pPr marL="0" lvl="0" indent="-228600" defTabSz="914400">
              <a:spcBef>
                <a:spcPts val="1200"/>
              </a:spcBef>
              <a:spcAft>
                <a:spcPts val="0"/>
              </a:spcAft>
              <a:buClr>
                <a:schemeClr val="dk1"/>
              </a:buClr>
              <a:buSzPts val="1100"/>
              <a:buFont typeface="Arial" panose="020B0604020202020204" pitchFamily="34" charset="0"/>
              <a:buChar char="•"/>
            </a:pPr>
            <a:endParaRPr lang="en-US" sz="1500" dirty="0"/>
          </a:p>
          <a:p>
            <a:pPr marL="0" lvl="0" indent="-228600" defTabSz="914400">
              <a:spcBef>
                <a:spcPts val="1200"/>
              </a:spcBef>
              <a:spcAft>
                <a:spcPts val="1200"/>
              </a:spcAft>
              <a:buFont typeface="Arial" panose="020B0604020202020204" pitchFamily="34" charset="0"/>
              <a:buChar char="•"/>
            </a:pPr>
            <a:endParaRPr lang="en-US" sz="1500" dirty="0"/>
          </a:p>
        </p:txBody>
      </p:sp>
      <p:pic>
        <p:nvPicPr>
          <p:cNvPr id="83" name="Picture 82" descr="Illuminated San Francisco City Hall">
            <a:extLst>
              <a:ext uri="{FF2B5EF4-FFF2-40B4-BE49-F238E27FC236}">
                <a16:creationId xmlns:a16="http://schemas.microsoft.com/office/drawing/2014/main" id="{4AE9D9DF-C609-EBBC-7B99-27AFF8FD42A1}"/>
              </a:ext>
            </a:extLst>
          </p:cNvPr>
          <p:cNvPicPr>
            <a:picLocks noChangeAspect="1"/>
          </p:cNvPicPr>
          <p:nvPr/>
        </p:nvPicPr>
        <p:blipFill rotWithShape="1">
          <a:blip r:embed="rId3"/>
          <a:srcRect l="25845" r="34419"/>
          <a:stretch/>
        </p:blipFill>
        <p:spPr>
          <a:xfrm>
            <a:off x="6082126" y="10"/>
            <a:ext cx="3061874" cy="5143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F00D-4EC0-B153-1746-750213626607}"/>
              </a:ext>
            </a:extLst>
          </p:cNvPr>
          <p:cNvSpPr txBox="1"/>
          <p:nvPr/>
        </p:nvSpPr>
        <p:spPr>
          <a:xfrm>
            <a:off x="1390650" y="531614"/>
            <a:ext cx="6738937" cy="838795"/>
          </a:xfrm>
          <a:prstGeom prst="rect">
            <a:avLst/>
          </a:prstGeom>
        </p:spPr>
        <p:txBody>
          <a:bodyPr vert="horz" lIns="91440" tIns="45720" rIns="91440" bIns="45720" rtlCol="0" anchor="t">
            <a:normAutofit/>
          </a:bodyPr>
          <a:lstStyle/>
          <a:p>
            <a:pPr marL="0" lvl="0" indent="-228600">
              <a:lnSpc>
                <a:spcPct val="90000"/>
              </a:lnSpc>
              <a:spcBef>
                <a:spcPct val="0"/>
              </a:spcBef>
              <a:spcAft>
                <a:spcPts val="600"/>
              </a:spcAft>
              <a:buClr>
                <a:schemeClr val="dk1"/>
              </a:buClr>
              <a:buSzPts val="275"/>
            </a:pPr>
            <a:r>
              <a:rPr lang="en-US" sz="2800" b="1" kern="1200" dirty="0">
                <a:solidFill>
                  <a:schemeClr val="tx1"/>
                </a:solidFill>
                <a:latin typeface="+mj-lt"/>
                <a:ea typeface="+mj-ea"/>
                <a:cs typeface="+mj-cs"/>
              </a:rPr>
              <a:t>NEW YORK PRIVACY LAWS</a:t>
            </a:r>
          </a:p>
        </p:txBody>
      </p:sp>
      <p:pic>
        <p:nvPicPr>
          <p:cNvPr id="103" name="Graphic 102" descr="Lock">
            <a:extLst>
              <a:ext uri="{FF2B5EF4-FFF2-40B4-BE49-F238E27FC236}">
                <a16:creationId xmlns:a16="http://schemas.microsoft.com/office/drawing/2014/main" id="{CED376C6-B242-CAE8-E745-6D2972051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 y="404217"/>
            <a:ext cx="561975" cy="561975"/>
          </a:xfrm>
          <a:prstGeom prst="rect">
            <a:avLst/>
          </a:prstGeom>
        </p:spPr>
      </p:pic>
      <p:sp>
        <p:nvSpPr>
          <p:cNvPr id="86" name="Google Shape;86;p18">
            <a:extLst>
              <a:ext uri="{FF2B5EF4-FFF2-40B4-BE49-F238E27FC236}">
                <a16:creationId xmlns:a16="http://schemas.microsoft.com/office/drawing/2014/main" id="{D6E21BE6-DEC1-1516-796E-6E1B485BC5BE}"/>
              </a:ext>
            </a:extLst>
          </p:cNvPr>
          <p:cNvSpPr txBox="1">
            <a:spLocks noGrp="1"/>
          </p:cNvSpPr>
          <p:nvPr>
            <p:ph type="body" idx="1"/>
          </p:nvPr>
        </p:nvSpPr>
        <p:spPr>
          <a:xfrm>
            <a:off x="314740" y="1176504"/>
            <a:ext cx="8512233" cy="3902360"/>
          </a:xfrm>
          <a:prstGeom prst="rect">
            <a:avLst/>
          </a:prstGeom>
        </p:spPr>
        <p:txBody>
          <a:bodyPr spcFirstLastPara="1" vert="horz" lIns="91440" tIns="45720" rIns="91440" bIns="45720" rtlCol="0" anchorCtr="0">
            <a:normAutofit/>
          </a:bodyPr>
          <a:lstStyle/>
          <a:p>
            <a:pPr marL="0" lvl="0" indent="0" defTabSz="914400">
              <a:spcBef>
                <a:spcPts val="1200"/>
              </a:spcBef>
              <a:spcAft>
                <a:spcPts val="0"/>
              </a:spcAft>
              <a:buClr>
                <a:schemeClr val="dk1"/>
              </a:buClr>
              <a:buSzPts val="275"/>
              <a:buNone/>
            </a:pPr>
            <a:r>
              <a:rPr lang="en-US" sz="1400" b="1" dirty="0"/>
              <a:t>New York State Information Security Breach and Notification Act </a:t>
            </a:r>
          </a:p>
          <a:p>
            <a:pPr marL="0" lvl="0" indent="0" defTabSz="914400">
              <a:spcBef>
                <a:spcPts val="1200"/>
              </a:spcBef>
              <a:spcAft>
                <a:spcPts val="0"/>
              </a:spcAft>
              <a:buClr>
                <a:schemeClr val="dk1"/>
              </a:buClr>
              <a:buSzPts val="275"/>
              <a:buNone/>
            </a:pPr>
            <a:r>
              <a:rPr lang="en-US" sz="1400" dirty="0"/>
              <a:t>Section Violated: Section 208 of the New York State Technology Law; Section 899-aa of the General Business Law.</a:t>
            </a:r>
          </a:p>
          <a:p>
            <a:pPr marL="0" lvl="0" indent="0" defTabSz="914400">
              <a:spcBef>
                <a:spcPts val="1200"/>
              </a:spcBef>
              <a:spcAft>
                <a:spcPts val="0"/>
              </a:spcAft>
              <a:buClr>
                <a:schemeClr val="dk1"/>
              </a:buClr>
              <a:buSzPts val="275"/>
              <a:buNone/>
            </a:pPr>
            <a:r>
              <a:rPr lang="en-US" sz="1400" dirty="0"/>
              <a:t>Violation Details : Failure to promptly inform New York residents whose personal information was, or is reasonably believed to have been, acquired by a person without valid authorization , ideally within 72 hours. </a:t>
            </a:r>
          </a:p>
          <a:p>
            <a:pPr marL="0" lvl="0" indent="0" defTabSz="914400">
              <a:spcBef>
                <a:spcPts val="1200"/>
              </a:spcBef>
              <a:spcAft>
                <a:spcPts val="0"/>
              </a:spcAft>
              <a:buClr>
                <a:schemeClr val="dk1"/>
              </a:buClr>
              <a:buSzPts val="275"/>
              <a:buNone/>
            </a:pPr>
            <a:endParaRPr lang="en-US" sz="1400" dirty="0"/>
          </a:p>
          <a:p>
            <a:pPr marL="0" lvl="0" indent="0" defTabSz="914400">
              <a:spcBef>
                <a:spcPts val="1200"/>
              </a:spcBef>
              <a:spcAft>
                <a:spcPts val="0"/>
              </a:spcAft>
              <a:buClr>
                <a:schemeClr val="dk1"/>
              </a:buClr>
              <a:buSzPts val="275"/>
              <a:buNone/>
            </a:pPr>
            <a:r>
              <a:rPr lang="en-US" sz="1400" b="1" dirty="0"/>
              <a:t>New York SHIELD Act (Stop Hacks and Improve Electronic Data Security Act)</a:t>
            </a:r>
          </a:p>
          <a:p>
            <a:pPr marL="0" lvl="0" indent="0" defTabSz="914400">
              <a:spcBef>
                <a:spcPts val="1200"/>
              </a:spcBef>
              <a:spcAft>
                <a:spcPts val="0"/>
              </a:spcAft>
              <a:buClr>
                <a:schemeClr val="dk1"/>
              </a:buClr>
              <a:buSzPts val="275"/>
              <a:buNone/>
            </a:pPr>
            <a:r>
              <a:rPr lang="en-US" sz="1400" dirty="0"/>
              <a:t>Section Violated: Part 500 of Title 23 of the Official Compilation of Codes, Rules, and Regulations of the State of New York.</a:t>
            </a:r>
          </a:p>
          <a:p>
            <a:pPr marL="0" lvl="0" indent="0" defTabSz="914400">
              <a:spcBef>
                <a:spcPts val="1200"/>
              </a:spcBef>
              <a:spcAft>
                <a:spcPts val="0"/>
              </a:spcAft>
              <a:buClr>
                <a:schemeClr val="dk1"/>
              </a:buClr>
              <a:buSzPts val="275"/>
              <a:buNone/>
            </a:pPr>
            <a:r>
              <a:rPr lang="en-US" sz="1400" dirty="0"/>
              <a:t>Violation Details : : Inadequate data security program that includes reasonable administrative, technical, and physical safeguards to protect against unauthorized access to or use of private information.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0"/>
        <p:cNvGrpSpPr/>
        <p:nvPr/>
      </p:nvGrpSpPr>
      <p:grpSpPr>
        <a:xfrm>
          <a:off x="0" y="0"/>
          <a:ext cx="0" cy="0"/>
          <a:chOff x="0" y="0"/>
          <a:chExt cx="0" cy="0"/>
        </a:xfrm>
      </p:grpSpPr>
      <p:sp>
        <p:nvSpPr>
          <p:cNvPr id="91" name="Google Shape;91;p19"/>
          <p:cNvSpPr txBox="1">
            <a:spLocks noGrp="1"/>
          </p:cNvSpPr>
          <p:nvPr>
            <p:ph type="body" idx="1"/>
          </p:nvPr>
        </p:nvSpPr>
        <p:spPr>
          <a:xfrm>
            <a:off x="145316" y="181494"/>
            <a:ext cx="9144000" cy="5143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ct val="91917"/>
              <a:buFont typeface="Arial"/>
              <a:buNone/>
            </a:pPr>
            <a:r>
              <a:rPr lang="en" sz="1196" b="1" dirty="0"/>
              <a:t>Reasonable administrative safeguards include:</a:t>
            </a:r>
            <a:endParaRPr sz="1196" b="1" dirty="0"/>
          </a:p>
          <a:p>
            <a:pPr marL="457200" lvl="0" indent="-293192" algn="l" rtl="0">
              <a:spcBef>
                <a:spcPts val="1200"/>
              </a:spcBef>
              <a:spcAft>
                <a:spcPts val="0"/>
              </a:spcAft>
              <a:buSzPct val="100000"/>
              <a:buChar char="●"/>
            </a:pPr>
            <a:r>
              <a:rPr lang="en" sz="1196" dirty="0"/>
              <a:t>designating one or more employees to coordinate the security program</a:t>
            </a:r>
            <a:endParaRPr sz="1196" dirty="0"/>
          </a:p>
          <a:p>
            <a:pPr marL="457200" lvl="0" indent="-293192" algn="l" rtl="0">
              <a:spcBef>
                <a:spcPts val="0"/>
              </a:spcBef>
              <a:spcAft>
                <a:spcPts val="0"/>
              </a:spcAft>
              <a:buSzPct val="100000"/>
              <a:buChar char="●"/>
            </a:pPr>
            <a:r>
              <a:rPr lang="en" sz="1196" dirty="0"/>
              <a:t>identifying reasonably foreseeable internal and external risks</a:t>
            </a:r>
            <a:endParaRPr sz="1196" dirty="0"/>
          </a:p>
          <a:p>
            <a:pPr marL="457200" lvl="0" indent="-293192" algn="l" rtl="0">
              <a:spcBef>
                <a:spcPts val="0"/>
              </a:spcBef>
              <a:spcAft>
                <a:spcPts val="0"/>
              </a:spcAft>
              <a:buSzPct val="100000"/>
              <a:buChar char="●"/>
            </a:pPr>
            <a:r>
              <a:rPr lang="en" sz="1196" dirty="0"/>
              <a:t>assessing the sufficiency of safeguards in place to control the identified risks</a:t>
            </a:r>
            <a:endParaRPr sz="1196" dirty="0"/>
          </a:p>
          <a:p>
            <a:pPr marL="457200" lvl="0" indent="-293192" algn="l" rtl="0">
              <a:spcBef>
                <a:spcPts val="0"/>
              </a:spcBef>
              <a:spcAft>
                <a:spcPts val="0"/>
              </a:spcAft>
              <a:buSzPct val="100000"/>
              <a:buChar char="●"/>
            </a:pPr>
            <a:r>
              <a:rPr lang="en" sz="1196" dirty="0"/>
              <a:t>training and managing employees in the security program's practices and procedures</a:t>
            </a:r>
            <a:endParaRPr sz="1196" dirty="0"/>
          </a:p>
          <a:p>
            <a:pPr marL="457200" lvl="0" indent="-293192" algn="l" rtl="0">
              <a:spcBef>
                <a:spcPts val="0"/>
              </a:spcBef>
              <a:spcAft>
                <a:spcPts val="0"/>
              </a:spcAft>
              <a:buSzPct val="100000"/>
              <a:buChar char="●"/>
            </a:pPr>
            <a:r>
              <a:rPr lang="en" sz="1196" dirty="0"/>
              <a:t>selecting service providers capable of maintaining appropriate safeguards, and requiring those safeguards by contract</a:t>
            </a:r>
            <a:endParaRPr sz="1196" dirty="0"/>
          </a:p>
          <a:p>
            <a:pPr marL="457200" lvl="0" indent="-293192" algn="l" rtl="0">
              <a:spcBef>
                <a:spcPts val="0"/>
              </a:spcBef>
              <a:spcAft>
                <a:spcPts val="0"/>
              </a:spcAft>
              <a:buSzPct val="100000"/>
              <a:buChar char="●"/>
            </a:pPr>
            <a:r>
              <a:rPr lang="en" sz="1196" dirty="0"/>
              <a:t>adjusting the security program in light of business changes or new circumstances</a:t>
            </a:r>
            <a:endParaRPr sz="1196" dirty="0"/>
          </a:p>
          <a:p>
            <a:pPr marL="0" lvl="0" indent="0" algn="l" rtl="0">
              <a:spcBef>
                <a:spcPts val="1200"/>
              </a:spcBef>
              <a:spcAft>
                <a:spcPts val="0"/>
              </a:spcAft>
              <a:buNone/>
            </a:pPr>
            <a:r>
              <a:rPr lang="en" sz="1196" b="1" dirty="0"/>
              <a:t>Reasonable technical safeguards include:</a:t>
            </a:r>
            <a:endParaRPr sz="1196" b="1" dirty="0"/>
          </a:p>
          <a:p>
            <a:pPr marL="457200" lvl="0" indent="-293192" algn="l" rtl="0">
              <a:spcBef>
                <a:spcPts val="1200"/>
              </a:spcBef>
              <a:spcAft>
                <a:spcPts val="0"/>
              </a:spcAft>
              <a:buSzPct val="100000"/>
              <a:buChar char="●"/>
            </a:pPr>
            <a:r>
              <a:rPr lang="en" sz="1196" dirty="0"/>
              <a:t>assessing risks in network and software design</a:t>
            </a:r>
            <a:endParaRPr sz="1196" dirty="0"/>
          </a:p>
          <a:p>
            <a:pPr marL="457200" lvl="0" indent="-293192" algn="l" rtl="0">
              <a:spcBef>
                <a:spcPts val="0"/>
              </a:spcBef>
              <a:spcAft>
                <a:spcPts val="0"/>
              </a:spcAft>
              <a:buSzPct val="100000"/>
              <a:buChar char="●"/>
            </a:pPr>
            <a:r>
              <a:rPr lang="en" sz="1196" dirty="0"/>
              <a:t>assessing risks in information processing, transmission and storage</a:t>
            </a:r>
            <a:endParaRPr sz="1196" dirty="0"/>
          </a:p>
          <a:p>
            <a:pPr marL="457200" lvl="0" indent="-293192" algn="l" rtl="0">
              <a:spcBef>
                <a:spcPts val="0"/>
              </a:spcBef>
              <a:spcAft>
                <a:spcPts val="0"/>
              </a:spcAft>
              <a:buSzPct val="100000"/>
              <a:buChar char="●"/>
            </a:pPr>
            <a:r>
              <a:rPr lang="en" sz="1196" dirty="0"/>
              <a:t>detecting, preventing, and responding to attacks or system failures</a:t>
            </a:r>
            <a:endParaRPr sz="1196" dirty="0"/>
          </a:p>
          <a:p>
            <a:pPr marL="457200" lvl="0" indent="-293192" algn="l" rtl="0">
              <a:spcBef>
                <a:spcPts val="0"/>
              </a:spcBef>
              <a:spcAft>
                <a:spcPts val="0"/>
              </a:spcAft>
              <a:buSzPct val="100000"/>
              <a:buChar char="●"/>
            </a:pPr>
            <a:r>
              <a:rPr lang="en" sz="1196" dirty="0"/>
              <a:t>regularly testing and monitoring the effectiveness of key controls, systems, and procedures</a:t>
            </a:r>
            <a:endParaRPr sz="1196" dirty="0"/>
          </a:p>
          <a:p>
            <a:pPr marL="0" lvl="0" indent="0" algn="l" rtl="0">
              <a:spcBef>
                <a:spcPts val="1200"/>
              </a:spcBef>
              <a:spcAft>
                <a:spcPts val="0"/>
              </a:spcAft>
              <a:buNone/>
            </a:pPr>
            <a:r>
              <a:rPr lang="en" sz="1196" b="1" dirty="0"/>
              <a:t>Reasonable physical safeguards include:</a:t>
            </a:r>
            <a:endParaRPr sz="1196" b="1" dirty="0"/>
          </a:p>
          <a:p>
            <a:pPr marL="457200" lvl="0" indent="-293192" algn="l" rtl="0">
              <a:spcBef>
                <a:spcPts val="1200"/>
              </a:spcBef>
              <a:spcAft>
                <a:spcPts val="0"/>
              </a:spcAft>
              <a:buSzPct val="100000"/>
              <a:buChar char="●"/>
            </a:pPr>
            <a:r>
              <a:rPr lang="en" sz="1196" dirty="0"/>
              <a:t>assessing risks of information storage and disposal</a:t>
            </a:r>
            <a:endParaRPr sz="1196" dirty="0"/>
          </a:p>
          <a:p>
            <a:pPr marL="457200" lvl="0" indent="-293192" algn="l" rtl="0">
              <a:spcBef>
                <a:spcPts val="0"/>
              </a:spcBef>
              <a:spcAft>
                <a:spcPts val="0"/>
              </a:spcAft>
              <a:buSzPct val="100000"/>
              <a:buChar char="●"/>
            </a:pPr>
            <a:r>
              <a:rPr lang="en" sz="1196" dirty="0"/>
              <a:t>detecting, preventing, and responding to intrusions</a:t>
            </a:r>
            <a:endParaRPr sz="1196" dirty="0"/>
          </a:p>
          <a:p>
            <a:pPr marL="457200" lvl="0" indent="-293192" algn="l" rtl="0">
              <a:spcBef>
                <a:spcPts val="0"/>
              </a:spcBef>
              <a:spcAft>
                <a:spcPts val="0"/>
              </a:spcAft>
              <a:buSzPct val="100000"/>
              <a:buChar char="●"/>
            </a:pPr>
            <a:r>
              <a:rPr lang="en" sz="1196" dirty="0"/>
              <a:t>protecting against unauthorized access to or use of private information during or after the collection, transportation, and destruction or disposal of information</a:t>
            </a:r>
            <a:endParaRPr sz="1196" dirty="0"/>
          </a:p>
          <a:p>
            <a:pPr marL="457200" lvl="0" indent="-293192" algn="l" rtl="0">
              <a:spcBef>
                <a:spcPts val="0"/>
              </a:spcBef>
              <a:spcAft>
                <a:spcPts val="0"/>
              </a:spcAft>
              <a:buSzPct val="100000"/>
              <a:buChar char="●"/>
            </a:pPr>
            <a:r>
              <a:rPr lang="en" sz="1196" dirty="0"/>
              <a:t>disposing of private information within a reasonable amount of time after it is no longer needed for business purposes by erasing electronic media so that the information cannot be read or reconstructed</a:t>
            </a:r>
            <a:endParaRPr sz="1196" dirty="0"/>
          </a:p>
          <a:p>
            <a:pPr marL="0" lvl="0" indent="0" algn="l" rtl="0">
              <a:spcBef>
                <a:spcPts val="1200"/>
              </a:spcBef>
              <a:spcAft>
                <a:spcPts val="0"/>
              </a:spcAft>
              <a:buNone/>
            </a:pPr>
            <a:r>
              <a:rPr lang="en" sz="1196" dirty="0"/>
              <a:t>The law requires that the person or business notify the affected consumers after discovering a breach in the security of its computer data system that affects private information. The disclosure must be made in the most expedient time possible, consistent with legitimate needs of law enforcement agencies. While the law requires notice to the Office of the New York State Attorney General (OAG), the New York Department of State, and the New York State Police of the timing, content, and distribution of the notices and approximate number of affected persons, submission of a breach form through the OAG's data-breach-reporting portal is sufficient, as the information is automatically sent to all three credit reporting entities listed below.</a:t>
            </a:r>
            <a:endParaRPr sz="1196" dirty="0"/>
          </a:p>
          <a:p>
            <a:pPr marL="0" lvl="0" indent="0" algn="l" rtl="0">
              <a:spcBef>
                <a:spcPts val="1200"/>
              </a:spcBef>
              <a:spcAft>
                <a:spcPts val="1200"/>
              </a:spcAft>
              <a:buNone/>
            </a:pPr>
            <a:endParaRPr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20"/>
          <p:cNvSpPr txBox="1"/>
          <p:nvPr/>
        </p:nvSpPr>
        <p:spPr>
          <a:xfrm>
            <a:off x="141900" y="169750"/>
            <a:ext cx="8665500" cy="48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dirty="0">
                <a:solidFill>
                  <a:schemeClr val="dk2"/>
                </a:solidFill>
              </a:rPr>
              <a:t>Are there any exceptions to the notification requirements?</a:t>
            </a:r>
            <a:endParaRPr sz="1200" b="1"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law also provides for substitute notice to consumers if the business demonstrates to the Office of the New York State Attorney General that:</a:t>
            </a:r>
            <a:endParaRPr sz="1200" dirty="0">
              <a:solidFill>
                <a:schemeClr val="dk2"/>
              </a:solidFill>
            </a:endParaRPr>
          </a:p>
          <a:p>
            <a:pPr marL="0" lvl="0" indent="0" algn="l" rtl="0">
              <a:spcBef>
                <a:spcPts val="0"/>
              </a:spcBef>
              <a:spcAft>
                <a:spcPts val="0"/>
              </a:spcAft>
              <a:buClr>
                <a:schemeClr val="dk1"/>
              </a:buClr>
              <a:buSzPts val="1100"/>
              <a:buFont typeface="Arial"/>
              <a:buNone/>
            </a:pP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cost of providing regular notice would exceed $250,000</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affected class of persons exceeds 500,000</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entity or business does not have sufficient contact information</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Where substitute notice is used, it must consist of all of the following, as applicable:</a:t>
            </a:r>
            <a:endParaRPr sz="1200" dirty="0">
              <a:solidFill>
                <a:schemeClr val="dk2"/>
              </a:solidFill>
            </a:endParaRPr>
          </a:p>
          <a:p>
            <a:pPr marL="0" lvl="0" indent="0" algn="l" rtl="0">
              <a:spcBef>
                <a:spcPts val="0"/>
              </a:spcBef>
              <a:spcAft>
                <a:spcPts val="0"/>
              </a:spcAft>
              <a:buClr>
                <a:schemeClr val="dk1"/>
              </a:buClr>
              <a:buSzPts val="1100"/>
              <a:buFont typeface="Arial"/>
              <a:buNone/>
            </a:pP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email notice</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conspicuous posting on the entity’s web site</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notification to statewide media</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In addition, the law does not require consumer notification if:</a:t>
            </a:r>
            <a:endParaRPr sz="1200" dirty="0">
              <a:solidFill>
                <a:schemeClr val="dk2"/>
              </a:solidFill>
            </a:endParaRPr>
          </a:p>
          <a:p>
            <a:pPr marL="0" lvl="0" indent="0" algn="l" rtl="0">
              <a:spcBef>
                <a:spcPts val="0"/>
              </a:spcBef>
              <a:spcAft>
                <a:spcPts val="0"/>
              </a:spcAft>
              <a:buClr>
                <a:schemeClr val="dk1"/>
              </a:buClr>
              <a:buSzPts val="1100"/>
              <a:buFont typeface="Arial"/>
              <a:buNone/>
            </a:pP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exposure of private information was an inadvertent disclosure by persons authorized to access private information</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the person or business reasonably determines such exposure will not likely result in misuse of such information or financial harm to the affected persons, or in emotional harm in the case of unknown disclosure of online credentials</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Such a determination must be documented in writing and maintained for at least five years. If the incident affects over 500 residents of New York, the person or business must provide the written determination to the Attorney General within 10 days after the determination.</a:t>
            </a:r>
            <a:endParaRPr sz="1200" dirty="0">
              <a:solidFill>
                <a:schemeClr val="dk2"/>
              </a:solidFill>
            </a:endParaRPr>
          </a:p>
          <a:p>
            <a:pPr marL="0" lvl="0" indent="0" algn="l" rtl="0">
              <a:spcBef>
                <a:spcPts val="0"/>
              </a:spcBef>
              <a:spcAft>
                <a:spcPts val="0"/>
              </a:spcAft>
              <a:buClr>
                <a:schemeClr val="dk1"/>
              </a:buClr>
              <a:buSzPts val="1100"/>
              <a:buFont typeface="Arial"/>
              <a:buNone/>
            </a:pP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What are the penalties for violations of the SHIELD Act?</a:t>
            </a:r>
            <a:endParaRPr sz="1200" dirty="0">
              <a:solidFill>
                <a:schemeClr val="dk2"/>
              </a:solidFill>
            </a:endParaRPr>
          </a:p>
          <a:p>
            <a:pPr marL="0" lvl="0" indent="0" algn="l" rtl="0">
              <a:spcBef>
                <a:spcPts val="0"/>
              </a:spcBef>
              <a:spcAft>
                <a:spcPts val="0"/>
              </a:spcAft>
              <a:buClr>
                <a:schemeClr val="dk1"/>
              </a:buClr>
              <a:buSzPts val="1100"/>
              <a:buFont typeface="Arial"/>
              <a:buNone/>
            </a:pPr>
            <a:r>
              <a:rPr lang="en" sz="1200" dirty="0">
                <a:solidFill>
                  <a:schemeClr val="dk2"/>
                </a:solidFill>
              </a:rPr>
              <a:t>Under the SHIELD Act, the Attorney General may seek injunctive relief, restitution, and penalties against any business entity for violating the law. For failure to provide timely notification, the court may impose a civil penalty of up to $20 per instance of failed notification, not to exceed $250,000. For failure to maintain reasonable safeguards, the court may impose a civil penalty of up to $5,000 per violation.</a:t>
            </a:r>
            <a:endParaRPr sz="1200" dirty="0">
              <a:solidFill>
                <a:schemeClr val="dk2"/>
              </a:solidFill>
            </a:endParaRPr>
          </a:p>
          <a:p>
            <a:pPr marL="0" lvl="0" indent="0" algn="l" rtl="0">
              <a:spcBef>
                <a:spcPts val="0"/>
              </a:spcBef>
              <a:spcAft>
                <a:spcPts val="0"/>
              </a:spcAft>
              <a:buNone/>
            </a:pPr>
            <a:endParaRPr sz="1200" dirty="0">
              <a:solidFill>
                <a:schemeClr val="dk2"/>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396</TotalTime>
  <Words>3269</Words>
  <Application>Microsoft Office PowerPoint</Application>
  <PresentationFormat>On-screen Show (16:9)</PresentationFormat>
  <Paragraphs>244</Paragraphs>
  <Slides>23</Slides>
  <Notes>21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INJECT HEALTHCARE</vt:lpstr>
      <vt:lpstr>INTRODUCTION</vt:lpstr>
      <vt:lpstr>PowerPoint Presentation</vt:lpstr>
      <vt:lpstr>PowerPoint Presentation</vt:lpstr>
      <vt:lpstr>SUMMARY OF THE BREACHES</vt:lpstr>
      <vt:lpstr>Violations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 for the Breach</vt:lpstr>
      <vt:lpstr>Reason for the Breach</vt:lpstr>
      <vt:lpstr>PowerPoint Presentation</vt:lpstr>
      <vt:lpstr>PowerPoint Presentation</vt:lpstr>
      <vt:lpstr>MEDIA RESPONSE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INJECT HEALTHCARE</dc:title>
  <dc:creator>Tanishq Borse</dc:creator>
  <cp:lastModifiedBy>Tanishq Milind Borse (RIT Student)</cp:lastModifiedBy>
  <cp:revision>4</cp:revision>
  <dcterms:modified xsi:type="dcterms:W3CDTF">2025-02-28T22:05:41Z</dcterms:modified>
</cp:coreProperties>
</file>